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Montserrat Black" panose="00000A00000000000000" pitchFamily="2" charset="0"/>
      <p:bold r:id="rId31"/>
      <p:boldItalic r:id="rId32"/>
    </p:embeddedFont>
    <p:embeddedFont>
      <p:font typeface="Montserrat ExtraBold" panose="00000900000000000000" pitchFamily="2" charset="0"/>
      <p:bold r:id="rId33"/>
      <p:boldItalic r:id="rId34"/>
    </p:embeddedFont>
    <p:embeddedFont>
      <p:font typeface="Montserrat Medium" panose="00000600000000000000" pitchFamily="2" charset="0"/>
      <p:regular r:id="rId35"/>
      <p:bold r:id="rId36"/>
      <p:italic r:id="rId37"/>
      <p:boldItalic r:id="rId38"/>
    </p:embeddedFont>
    <p:embeddedFont>
      <p:font typeface="Montserrat SemiBold" panose="000007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3"/>
    <a:srgbClr val="FDBC65"/>
    <a:srgbClr val="9400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8DA6BB-2675-4B8D-BE6D-DC2420E1E936}" v="31" dt="2026-10-07T13:11:38.899"/>
    <p1510:client id="{E291C074-110A-4077-9EF8-A365D1457CA8}" v="10" dt="2026-10-08T10:04:39.748"/>
  </p1510:revLst>
</p1510:revInfo>
</file>

<file path=ppt/tableStyles.xml><?xml version="1.0" encoding="utf-8"?>
<a:tblStyleLst xmlns:a="http://schemas.openxmlformats.org/drawingml/2006/main" def="{C8CAF720-EB91-4FD8-9F63-3F7D12AD56B9}">
  <a:tblStyle styleId="{C8CAF720-EB91-4FD8-9F63-3F7D12AD56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elpech@dulaccinemas.com" userId="NkqGWA5a6CFslgVhIeGf7RkDdp0Mvnn78AgzpHQtsOM=" providerId="None" clId="Web-{838DA6BB-2675-4B8D-BE6D-DC2420E1E936}"/>
    <pc:docChg chg="modSld">
      <pc:chgData name="mdelpech@dulaccinemas.com" userId="NkqGWA5a6CFslgVhIeGf7RkDdp0Mvnn78AgzpHQtsOM=" providerId="None" clId="Web-{838DA6BB-2675-4B8D-BE6D-DC2420E1E936}" dt="2026-10-07T13:11:38.899" v="14" actId="20577"/>
      <pc:docMkLst>
        <pc:docMk/>
      </pc:docMkLst>
      <pc:sldChg chg="modSp">
        <pc:chgData name="mdelpech@dulaccinemas.com" userId="NkqGWA5a6CFslgVhIeGf7RkDdp0Mvnn78AgzpHQtsOM=" providerId="None" clId="Web-{838DA6BB-2675-4B8D-BE6D-DC2420E1E936}" dt="2026-10-07T13:10:48.708" v="1" actId="20577"/>
        <pc:sldMkLst>
          <pc:docMk/>
          <pc:sldMk cId="0" sldId="261"/>
        </pc:sldMkLst>
        <pc:spChg chg="mod">
          <ac:chgData name="mdelpech@dulaccinemas.com" userId="NkqGWA5a6CFslgVhIeGf7RkDdp0Mvnn78AgzpHQtsOM=" providerId="None" clId="Web-{838DA6BB-2675-4B8D-BE6D-DC2420E1E936}" dt="2026-10-07T13:10:48.708" v="1" actId="20577"/>
          <ac:spMkLst>
            <pc:docMk/>
            <pc:sldMk cId="0" sldId="261"/>
            <ac:spMk id="163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0:54.942" v="3" actId="20577"/>
        <pc:sldMkLst>
          <pc:docMk/>
          <pc:sldMk cId="0" sldId="262"/>
        </pc:sldMkLst>
        <pc:spChg chg="mod">
          <ac:chgData name="mdelpech@dulaccinemas.com" userId="NkqGWA5a6CFslgVhIeGf7RkDdp0Mvnn78AgzpHQtsOM=" providerId="None" clId="Web-{838DA6BB-2675-4B8D-BE6D-DC2420E1E936}" dt="2026-10-07T13:10:54.942" v="3" actId="20577"/>
          <ac:spMkLst>
            <pc:docMk/>
            <pc:sldMk cId="0" sldId="262"/>
            <ac:spMk id="173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09:36.406" v="0" actId="20577"/>
        <pc:sldMkLst>
          <pc:docMk/>
          <pc:sldMk cId="0" sldId="271"/>
        </pc:sldMkLst>
        <pc:spChg chg="mod">
          <ac:chgData name="mdelpech@dulaccinemas.com" userId="NkqGWA5a6CFslgVhIeGf7RkDdp0Mvnn78AgzpHQtsOM=" providerId="None" clId="Web-{838DA6BB-2675-4B8D-BE6D-DC2420E1E936}" dt="2026-10-07T13:09:36.406" v="0" actId="20577"/>
          <ac:spMkLst>
            <pc:docMk/>
            <pc:sldMk cId="0" sldId="271"/>
            <ac:spMk id="284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1:10.021" v="4" actId="20577"/>
        <pc:sldMkLst>
          <pc:docMk/>
          <pc:sldMk cId="0" sldId="273"/>
        </pc:sldMkLst>
        <pc:spChg chg="mod">
          <ac:chgData name="mdelpech@dulaccinemas.com" userId="NkqGWA5a6CFslgVhIeGf7RkDdp0Mvnn78AgzpHQtsOM=" providerId="None" clId="Web-{838DA6BB-2675-4B8D-BE6D-DC2420E1E936}" dt="2026-10-07T13:11:10.021" v="4" actId="20577"/>
          <ac:spMkLst>
            <pc:docMk/>
            <pc:sldMk cId="0" sldId="273"/>
            <ac:spMk id="321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1:17.381" v="8" actId="1076"/>
        <pc:sldMkLst>
          <pc:docMk/>
          <pc:sldMk cId="0" sldId="274"/>
        </pc:sldMkLst>
        <pc:spChg chg="mod">
          <ac:chgData name="mdelpech@dulaccinemas.com" userId="NkqGWA5a6CFslgVhIeGf7RkDdp0Mvnn78AgzpHQtsOM=" providerId="None" clId="Web-{838DA6BB-2675-4B8D-BE6D-DC2420E1E936}" dt="2026-10-07T13:11:17.381" v="8" actId="1076"/>
          <ac:spMkLst>
            <pc:docMk/>
            <pc:sldMk cId="0" sldId="274"/>
            <ac:spMk id="332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1:22.085" v="9" actId="20577"/>
        <pc:sldMkLst>
          <pc:docMk/>
          <pc:sldMk cId="0" sldId="275"/>
        </pc:sldMkLst>
        <pc:spChg chg="mod">
          <ac:chgData name="mdelpech@dulaccinemas.com" userId="NkqGWA5a6CFslgVhIeGf7RkDdp0Mvnn78AgzpHQtsOM=" providerId="None" clId="Web-{838DA6BB-2675-4B8D-BE6D-DC2420E1E936}" dt="2026-10-07T13:11:22.085" v="9" actId="20577"/>
          <ac:spMkLst>
            <pc:docMk/>
            <pc:sldMk cId="0" sldId="275"/>
            <ac:spMk id="351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1:27.570" v="10" actId="20577"/>
        <pc:sldMkLst>
          <pc:docMk/>
          <pc:sldMk cId="0" sldId="276"/>
        </pc:sldMkLst>
        <pc:spChg chg="mod">
          <ac:chgData name="mdelpech@dulaccinemas.com" userId="NkqGWA5a6CFslgVhIeGf7RkDdp0Mvnn78AgzpHQtsOM=" providerId="None" clId="Web-{838DA6BB-2675-4B8D-BE6D-DC2420E1E936}" dt="2026-10-07T13:11:27.570" v="10" actId="20577"/>
          <ac:spMkLst>
            <pc:docMk/>
            <pc:sldMk cId="0" sldId="276"/>
            <ac:spMk id="360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1:31.508" v="11" actId="20577"/>
        <pc:sldMkLst>
          <pc:docMk/>
          <pc:sldMk cId="0" sldId="277"/>
        </pc:sldMkLst>
        <pc:spChg chg="mod">
          <ac:chgData name="mdelpech@dulaccinemas.com" userId="NkqGWA5a6CFslgVhIeGf7RkDdp0Mvnn78AgzpHQtsOM=" providerId="None" clId="Web-{838DA6BB-2675-4B8D-BE6D-DC2420E1E936}" dt="2026-10-07T13:11:31.508" v="11" actId="20577"/>
          <ac:spMkLst>
            <pc:docMk/>
            <pc:sldMk cId="0" sldId="277"/>
            <ac:spMk id="374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1:35.946" v="12" actId="20577"/>
        <pc:sldMkLst>
          <pc:docMk/>
          <pc:sldMk cId="0" sldId="278"/>
        </pc:sldMkLst>
        <pc:spChg chg="mod">
          <ac:chgData name="mdelpech@dulaccinemas.com" userId="NkqGWA5a6CFslgVhIeGf7RkDdp0Mvnn78AgzpHQtsOM=" providerId="None" clId="Web-{838DA6BB-2675-4B8D-BE6D-DC2420E1E936}" dt="2026-10-07T13:11:35.946" v="12" actId="20577"/>
          <ac:spMkLst>
            <pc:docMk/>
            <pc:sldMk cId="0" sldId="278"/>
            <ac:spMk id="3" creationId="{8D0CCCC4-844A-8AB4-A56C-F679D36698FC}"/>
          </ac:spMkLst>
        </pc:spChg>
      </pc:sldChg>
      <pc:sldChg chg="modSp">
        <pc:chgData name="mdelpech@dulaccinemas.com" userId="NkqGWA5a6CFslgVhIeGf7RkDdp0Mvnn78AgzpHQtsOM=" providerId="None" clId="Web-{838DA6BB-2675-4B8D-BE6D-DC2420E1E936}" dt="2026-10-07T13:11:38.899" v="14" actId="20577"/>
        <pc:sldMkLst>
          <pc:docMk/>
          <pc:sldMk cId="0" sldId="279"/>
        </pc:sldMkLst>
        <pc:spChg chg="mod">
          <ac:chgData name="mdelpech@dulaccinemas.com" userId="NkqGWA5a6CFslgVhIeGf7RkDdp0Mvnn78AgzpHQtsOM=" providerId="None" clId="Web-{838DA6BB-2675-4B8D-BE6D-DC2420E1E936}" dt="2026-10-07T13:11:38.899" v="14" actId="20577"/>
          <ac:spMkLst>
            <pc:docMk/>
            <pc:sldMk cId="0" sldId="279"/>
            <ac:spMk id="3" creationId="{C952F9AE-958B-E215-3ECC-E13E9E539ACA}"/>
          </ac:spMkLst>
        </pc:spChg>
      </pc:sldChg>
    </pc:docChg>
  </pc:docChgLst>
  <pc:docChgLst>
    <pc:chgData name="mdelpech@dulaccinemas.com" userId="NkqGWA5a6CFslgVhIeGf7RkDdp0Mvnn78AgzpHQtsOM=" providerId="None" clId="Web-{E291C074-110A-4077-9EF8-A365D1457CA8}"/>
    <pc:docChg chg="modSld">
      <pc:chgData name="mdelpech@dulaccinemas.com" userId="NkqGWA5a6CFslgVhIeGf7RkDdp0Mvnn78AgzpHQtsOM=" providerId="None" clId="Web-{E291C074-110A-4077-9EF8-A365D1457CA8}" dt="2026-10-08T10:04:39.748" v="9"/>
      <pc:docMkLst>
        <pc:docMk/>
      </pc:docMkLst>
      <pc:sldChg chg="modSp">
        <pc:chgData name="mdelpech@dulaccinemas.com" userId="NkqGWA5a6CFslgVhIeGf7RkDdp0Mvnn78AgzpHQtsOM=" providerId="None" clId="Web-{E291C074-110A-4077-9EF8-A365D1457CA8}" dt="2026-10-08T10:04:39.748" v="9"/>
        <pc:sldMkLst>
          <pc:docMk/>
          <pc:sldMk cId="0" sldId="258"/>
        </pc:sldMkLst>
        <pc:graphicFrameChg chg="mod modGraphic">
          <ac:chgData name="mdelpech@dulaccinemas.com" userId="NkqGWA5a6CFslgVhIeGf7RkDdp0Mvnn78AgzpHQtsOM=" providerId="None" clId="Web-{E291C074-110A-4077-9EF8-A365D1457CA8}" dt="2026-10-08T10:04:39.748" v="9"/>
          <ac:graphicFrameMkLst>
            <pc:docMk/>
            <pc:sldMk cId="0" sldId="258"/>
            <ac:graphicFrameMk id="4" creationId="{3F81D5A8-587E-1E0F-2C87-7A578D34F507}"/>
          </ac:graphicFrameMkLst>
        </pc:graphicFrameChg>
      </pc:sldChg>
    </pc:docChg>
  </pc:docChgLst>
  <pc:docChgLst>
    <pc:chgData name="mdelpech@dulaccinemas.com" userId="NkqGWA5a6CFslgVhIeGf7RkDdp0Mvnn78AgzpHQtsOM=" providerId="None" clId="Web-{91918730-4407-460A-AE98-C4D68FBD4E62}"/>
    <pc:docChg chg="modSld">
      <pc:chgData name="mdelpech@dulaccinemas.com" userId="NkqGWA5a6CFslgVhIeGf7RkDdp0Mvnn78AgzpHQtsOM=" providerId="None" clId="Web-{91918730-4407-460A-AE98-C4D68FBD4E62}" dt="2026-10-01T13:13:55.503" v="14"/>
      <pc:docMkLst>
        <pc:docMk/>
      </pc:docMkLst>
      <pc:sldChg chg="modSp">
        <pc:chgData name="mdelpech@dulaccinemas.com" userId="NkqGWA5a6CFslgVhIeGf7RkDdp0Mvnn78AgzpHQtsOM=" providerId="None" clId="Web-{91918730-4407-460A-AE98-C4D68FBD4E62}" dt="2026-10-01T13:12:51.675" v="0" actId="20577"/>
        <pc:sldMkLst>
          <pc:docMk/>
          <pc:sldMk cId="0" sldId="261"/>
        </pc:sldMkLst>
        <pc:spChg chg="mod">
          <ac:chgData name="mdelpech@dulaccinemas.com" userId="NkqGWA5a6CFslgVhIeGf7RkDdp0Mvnn78AgzpHQtsOM=" providerId="None" clId="Web-{91918730-4407-460A-AE98-C4D68FBD4E62}" dt="2026-10-01T13:12:51.675" v="0" actId="20577"/>
          <ac:spMkLst>
            <pc:docMk/>
            <pc:sldMk cId="0" sldId="261"/>
            <ac:spMk id="163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91918730-4407-460A-AE98-C4D68FBD4E62}" dt="2026-10-01T13:12:58.253" v="1" actId="20577"/>
        <pc:sldMkLst>
          <pc:docMk/>
          <pc:sldMk cId="0" sldId="262"/>
        </pc:sldMkLst>
        <pc:spChg chg="mod">
          <ac:chgData name="mdelpech@dulaccinemas.com" userId="NkqGWA5a6CFslgVhIeGf7RkDdp0Mvnn78AgzpHQtsOM=" providerId="None" clId="Web-{91918730-4407-460A-AE98-C4D68FBD4E62}" dt="2026-10-01T13:12:58.253" v="1" actId="20577"/>
          <ac:spMkLst>
            <pc:docMk/>
            <pc:sldMk cId="0" sldId="262"/>
            <ac:spMk id="173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91918730-4407-460A-AE98-C4D68FBD4E62}" dt="2026-10-01T13:13:09.643" v="2" actId="20577"/>
        <pc:sldMkLst>
          <pc:docMk/>
          <pc:sldMk cId="0" sldId="271"/>
        </pc:sldMkLst>
        <pc:spChg chg="mod">
          <ac:chgData name="mdelpech@dulaccinemas.com" userId="NkqGWA5a6CFslgVhIeGf7RkDdp0Mvnn78AgzpHQtsOM=" providerId="None" clId="Web-{91918730-4407-460A-AE98-C4D68FBD4E62}" dt="2026-10-01T13:13:09.643" v="2" actId="20577"/>
          <ac:spMkLst>
            <pc:docMk/>
            <pc:sldMk cId="0" sldId="271"/>
            <ac:spMk id="284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91918730-4407-460A-AE98-C4D68FBD4E62}" dt="2026-10-01T13:13:18.050" v="3" actId="20577"/>
        <pc:sldMkLst>
          <pc:docMk/>
          <pc:sldMk cId="0" sldId="273"/>
        </pc:sldMkLst>
        <pc:spChg chg="mod">
          <ac:chgData name="mdelpech@dulaccinemas.com" userId="NkqGWA5a6CFslgVhIeGf7RkDdp0Mvnn78AgzpHQtsOM=" providerId="None" clId="Web-{91918730-4407-460A-AE98-C4D68FBD4E62}" dt="2026-10-01T13:13:18.050" v="3" actId="20577"/>
          <ac:spMkLst>
            <pc:docMk/>
            <pc:sldMk cId="0" sldId="273"/>
            <ac:spMk id="321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91918730-4407-460A-AE98-C4D68FBD4E62}" dt="2026-10-01T13:13:24.315" v="4" actId="20577"/>
        <pc:sldMkLst>
          <pc:docMk/>
          <pc:sldMk cId="0" sldId="274"/>
        </pc:sldMkLst>
        <pc:spChg chg="mod">
          <ac:chgData name="mdelpech@dulaccinemas.com" userId="NkqGWA5a6CFslgVhIeGf7RkDdp0Mvnn78AgzpHQtsOM=" providerId="None" clId="Web-{91918730-4407-460A-AE98-C4D68FBD4E62}" dt="2026-10-01T13:13:24.315" v="4" actId="20577"/>
          <ac:spMkLst>
            <pc:docMk/>
            <pc:sldMk cId="0" sldId="274"/>
            <ac:spMk id="332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91918730-4407-460A-AE98-C4D68FBD4E62}" dt="2026-10-01T13:13:30.112" v="5" actId="20577"/>
        <pc:sldMkLst>
          <pc:docMk/>
          <pc:sldMk cId="0" sldId="275"/>
        </pc:sldMkLst>
        <pc:spChg chg="mod">
          <ac:chgData name="mdelpech@dulaccinemas.com" userId="NkqGWA5a6CFslgVhIeGf7RkDdp0Mvnn78AgzpHQtsOM=" providerId="None" clId="Web-{91918730-4407-460A-AE98-C4D68FBD4E62}" dt="2026-10-01T13:13:30.112" v="5" actId="20577"/>
          <ac:spMkLst>
            <pc:docMk/>
            <pc:sldMk cId="0" sldId="275"/>
            <ac:spMk id="351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91918730-4407-460A-AE98-C4D68FBD4E62}" dt="2026-10-01T13:13:35.300" v="6" actId="20577"/>
        <pc:sldMkLst>
          <pc:docMk/>
          <pc:sldMk cId="0" sldId="276"/>
        </pc:sldMkLst>
        <pc:spChg chg="mod">
          <ac:chgData name="mdelpech@dulaccinemas.com" userId="NkqGWA5a6CFslgVhIeGf7RkDdp0Mvnn78AgzpHQtsOM=" providerId="None" clId="Web-{91918730-4407-460A-AE98-C4D68FBD4E62}" dt="2026-10-01T13:13:35.300" v="6" actId="20577"/>
          <ac:spMkLst>
            <pc:docMk/>
            <pc:sldMk cId="0" sldId="276"/>
            <ac:spMk id="360" creationId="{00000000-0000-0000-0000-000000000000}"/>
          </ac:spMkLst>
        </pc:spChg>
      </pc:sldChg>
      <pc:sldChg chg="modSp">
        <pc:chgData name="mdelpech@dulaccinemas.com" userId="NkqGWA5a6CFslgVhIeGf7RkDdp0Mvnn78AgzpHQtsOM=" providerId="None" clId="Web-{91918730-4407-460A-AE98-C4D68FBD4E62}" dt="2026-10-01T13:13:45.253" v="10" actId="1076"/>
        <pc:sldMkLst>
          <pc:docMk/>
          <pc:sldMk cId="0" sldId="277"/>
        </pc:sldMkLst>
        <pc:spChg chg="mod">
          <ac:chgData name="mdelpech@dulaccinemas.com" userId="NkqGWA5a6CFslgVhIeGf7RkDdp0Mvnn78AgzpHQtsOM=" providerId="None" clId="Web-{91918730-4407-460A-AE98-C4D68FBD4E62}" dt="2026-10-01T13:13:45.253" v="10" actId="1076"/>
          <ac:spMkLst>
            <pc:docMk/>
            <pc:sldMk cId="0" sldId="277"/>
            <ac:spMk id="374" creationId="{00000000-0000-0000-0000-000000000000}"/>
          </ac:spMkLst>
        </pc:spChg>
      </pc:sldChg>
      <pc:sldChg chg="addSp delSp">
        <pc:chgData name="mdelpech@dulaccinemas.com" userId="NkqGWA5a6CFslgVhIeGf7RkDdp0Mvnn78AgzpHQtsOM=" providerId="None" clId="Web-{91918730-4407-460A-AE98-C4D68FBD4E62}" dt="2026-10-01T13:13:52.753" v="12"/>
        <pc:sldMkLst>
          <pc:docMk/>
          <pc:sldMk cId="0" sldId="278"/>
        </pc:sldMkLst>
        <pc:spChg chg="add">
          <ac:chgData name="mdelpech@dulaccinemas.com" userId="NkqGWA5a6CFslgVhIeGf7RkDdp0Mvnn78AgzpHQtsOM=" providerId="None" clId="Web-{91918730-4407-460A-AE98-C4D68FBD4E62}" dt="2026-10-01T13:13:52.753" v="12"/>
          <ac:spMkLst>
            <pc:docMk/>
            <pc:sldMk cId="0" sldId="278"/>
            <ac:spMk id="3" creationId="{8D0CCCC4-844A-8AB4-A56C-F679D36698FC}"/>
          </ac:spMkLst>
        </pc:spChg>
      </pc:sldChg>
      <pc:sldChg chg="addSp delSp">
        <pc:chgData name="mdelpech@dulaccinemas.com" userId="NkqGWA5a6CFslgVhIeGf7RkDdp0Mvnn78AgzpHQtsOM=" providerId="None" clId="Web-{91918730-4407-460A-AE98-C4D68FBD4E62}" dt="2026-10-01T13:13:55.503" v="14"/>
        <pc:sldMkLst>
          <pc:docMk/>
          <pc:sldMk cId="0" sldId="279"/>
        </pc:sldMkLst>
        <pc:spChg chg="add">
          <ac:chgData name="mdelpech@dulaccinemas.com" userId="NkqGWA5a6CFslgVhIeGf7RkDdp0Mvnn78AgzpHQtsOM=" providerId="None" clId="Web-{91918730-4407-460A-AE98-C4D68FBD4E62}" dt="2026-10-01T13:13:55.503" v="14"/>
          <ac:spMkLst>
            <pc:docMk/>
            <pc:sldMk cId="0" sldId="279"/>
            <ac:spMk id="3" creationId="{C952F9AE-958B-E215-3ECC-E13E9E539ACA}"/>
          </ac:spMkLst>
        </pc:spChg>
      </pc:sldChg>
    </pc:docChg>
  </pc:docChgLst>
  <pc:docChgLst>
    <pc:chgData name="Étoile Strepenne" userId="wsKOYygVICKlMJ7MXKLZLtTQjTh0Mlh24wDpXfvLWwU=" providerId="None" clId="Web-{49F62543-C613-45E2-A149-6F8DF8263AB4}"/>
    <pc:docChg chg="modSld">
      <pc:chgData name="Étoile Strepenne" userId="wsKOYygVICKlMJ7MXKLZLtTQjTh0Mlh24wDpXfvLWwU=" providerId="None" clId="Web-{49F62543-C613-45E2-A149-6F8DF8263AB4}" dt="2026-10-01T11:01:38.403" v="58" actId="20577"/>
      <pc:docMkLst>
        <pc:docMk/>
      </pc:docMkLst>
      <pc:sldChg chg="addSp delSp modSp">
        <pc:chgData name="Étoile Strepenne" userId="wsKOYygVICKlMJ7MXKLZLtTQjTh0Mlh24wDpXfvLWwU=" providerId="None" clId="Web-{49F62543-C613-45E2-A149-6F8DF8263AB4}" dt="2026-10-01T10:58:10.279" v="56" actId="1076"/>
        <pc:sldMkLst>
          <pc:docMk/>
          <pc:sldMk cId="0" sldId="274"/>
        </pc:sldMkLst>
        <pc:spChg chg="add mod">
          <ac:chgData name="Étoile Strepenne" userId="wsKOYygVICKlMJ7MXKLZLtTQjTh0Mlh24wDpXfvLWwU=" providerId="None" clId="Web-{49F62543-C613-45E2-A149-6F8DF8263AB4}" dt="2026-10-01T10:48:18.408" v="48" actId="1076"/>
          <ac:spMkLst>
            <pc:docMk/>
            <pc:sldMk cId="0" sldId="274"/>
            <ac:spMk id="2" creationId="{56CDB34D-2302-F401-E36F-3D7DADA97CB5}"/>
          </ac:spMkLst>
        </pc:spChg>
        <pc:spChg chg="add mod">
          <ac:chgData name="Étoile Strepenne" userId="wsKOYygVICKlMJ7MXKLZLtTQjTh0Mlh24wDpXfvLWwU=" providerId="None" clId="Web-{49F62543-C613-45E2-A149-6F8DF8263AB4}" dt="2026-10-01T10:48:24.361" v="49" actId="1076"/>
          <ac:spMkLst>
            <pc:docMk/>
            <pc:sldMk cId="0" sldId="274"/>
            <ac:spMk id="4" creationId="{4755F008-72A9-5963-57A7-BE46FFD989DE}"/>
          </ac:spMkLst>
        </pc:spChg>
        <pc:spChg chg="add mod">
          <ac:chgData name="Étoile Strepenne" userId="wsKOYygVICKlMJ7MXKLZLtTQjTh0Mlh24wDpXfvLWwU=" providerId="None" clId="Web-{49F62543-C613-45E2-A149-6F8DF8263AB4}" dt="2026-10-01T10:48:15.611" v="47" actId="1076"/>
          <ac:spMkLst>
            <pc:docMk/>
            <pc:sldMk cId="0" sldId="274"/>
            <ac:spMk id="5" creationId="{143FB35F-1051-5CC1-222B-00535E32F415}"/>
          </ac:spMkLst>
        </pc:spChg>
        <pc:spChg chg="mod">
          <ac:chgData name="Étoile Strepenne" userId="wsKOYygVICKlMJ7MXKLZLtTQjTh0Mlh24wDpXfvLWwU=" providerId="None" clId="Web-{49F62543-C613-45E2-A149-6F8DF8263AB4}" dt="2026-10-01T10:47:02.862" v="22" actId="20577"/>
          <ac:spMkLst>
            <pc:docMk/>
            <pc:sldMk cId="0" sldId="274"/>
            <ac:spMk id="333" creationId="{00000000-0000-0000-0000-000000000000}"/>
          </ac:spMkLst>
        </pc:spChg>
        <pc:spChg chg="mod">
          <ac:chgData name="Étoile Strepenne" userId="wsKOYygVICKlMJ7MXKLZLtTQjTh0Mlh24wDpXfvLWwU=" providerId="None" clId="Web-{49F62543-C613-45E2-A149-6F8DF8263AB4}" dt="2026-10-01T10:46:22.174" v="7" actId="1076"/>
          <ac:spMkLst>
            <pc:docMk/>
            <pc:sldMk cId="0" sldId="274"/>
            <ac:spMk id="338" creationId="{00000000-0000-0000-0000-000000000000}"/>
          </ac:spMkLst>
        </pc:spChg>
        <pc:spChg chg="mod">
          <ac:chgData name="Étoile Strepenne" userId="wsKOYygVICKlMJ7MXKLZLtTQjTh0Mlh24wDpXfvLWwU=" providerId="None" clId="Web-{49F62543-C613-45E2-A149-6F8DF8263AB4}" dt="2026-10-01T10:48:10.845" v="46" actId="1076"/>
          <ac:spMkLst>
            <pc:docMk/>
            <pc:sldMk cId="0" sldId="274"/>
            <ac:spMk id="339" creationId="{00000000-0000-0000-0000-000000000000}"/>
          </ac:spMkLst>
        </pc:spChg>
        <pc:spChg chg="mod">
          <ac:chgData name="Étoile Strepenne" userId="wsKOYygVICKlMJ7MXKLZLtTQjTh0Mlh24wDpXfvLWwU=" providerId="None" clId="Web-{49F62543-C613-45E2-A149-6F8DF8263AB4}" dt="2026-10-01T10:47:59.674" v="44" actId="1076"/>
          <ac:spMkLst>
            <pc:docMk/>
            <pc:sldMk cId="0" sldId="274"/>
            <ac:spMk id="341" creationId="{00000000-0000-0000-0000-000000000000}"/>
          </ac:spMkLst>
        </pc:spChg>
        <pc:spChg chg="mod">
          <ac:chgData name="Étoile Strepenne" userId="wsKOYygVICKlMJ7MXKLZLtTQjTh0Mlh24wDpXfvLWwU=" providerId="None" clId="Web-{49F62543-C613-45E2-A149-6F8DF8263AB4}" dt="2026-10-01T10:47:15.174" v="26" actId="1076"/>
          <ac:spMkLst>
            <pc:docMk/>
            <pc:sldMk cId="0" sldId="274"/>
            <ac:spMk id="342" creationId="{00000000-0000-0000-0000-000000000000}"/>
          </ac:spMkLst>
        </pc:spChg>
        <pc:picChg chg="add mod">
          <ac:chgData name="Étoile Strepenne" userId="wsKOYygVICKlMJ7MXKLZLtTQjTh0Mlh24wDpXfvLWwU=" providerId="None" clId="Web-{49F62543-C613-45E2-A149-6F8DF8263AB4}" dt="2026-10-01T10:58:10.279" v="56" actId="1076"/>
          <ac:picMkLst>
            <pc:docMk/>
            <pc:sldMk cId="0" sldId="274"/>
            <ac:picMk id="6" creationId="{5905229A-8F19-B9B7-CDCB-F6B38C3A4BFD}"/>
          </ac:picMkLst>
        </pc:picChg>
        <pc:picChg chg="mod">
          <ac:chgData name="Étoile Strepenne" userId="wsKOYygVICKlMJ7MXKLZLtTQjTh0Mlh24wDpXfvLWwU=" providerId="None" clId="Web-{49F62543-C613-45E2-A149-6F8DF8263AB4}" dt="2026-10-01T10:46:22.127" v="5" actId="1076"/>
          <ac:picMkLst>
            <pc:docMk/>
            <pc:sldMk cId="0" sldId="274"/>
            <ac:picMk id="336" creationId="{00000000-0000-0000-0000-000000000000}"/>
          </ac:picMkLst>
        </pc:picChg>
        <pc:picChg chg="mod">
          <ac:chgData name="Étoile Strepenne" userId="wsKOYygVICKlMJ7MXKLZLtTQjTh0Mlh24wDpXfvLWwU=" providerId="None" clId="Web-{49F62543-C613-45E2-A149-6F8DF8263AB4}" dt="2026-10-01T10:46:22.159" v="6" actId="1076"/>
          <ac:picMkLst>
            <pc:docMk/>
            <pc:sldMk cId="0" sldId="274"/>
            <ac:picMk id="337" creationId="{00000000-0000-0000-0000-000000000000}"/>
          </ac:picMkLst>
        </pc:picChg>
        <pc:picChg chg="mod">
          <ac:chgData name="Étoile Strepenne" userId="wsKOYygVICKlMJ7MXKLZLtTQjTh0Mlh24wDpXfvLWwU=" providerId="None" clId="Web-{49F62543-C613-45E2-A149-6F8DF8263AB4}" dt="2026-10-01T10:47:09.658" v="24" actId="1076"/>
          <ac:picMkLst>
            <pc:docMk/>
            <pc:sldMk cId="0" sldId="274"/>
            <ac:picMk id="340" creationId="{00000000-0000-0000-0000-000000000000}"/>
          </ac:picMkLst>
        </pc:picChg>
        <pc:picChg chg="mod">
          <ac:chgData name="Étoile Strepenne" userId="wsKOYygVICKlMJ7MXKLZLtTQjTh0Mlh24wDpXfvLWwU=" providerId="None" clId="Web-{49F62543-C613-45E2-A149-6F8DF8263AB4}" dt="2026-10-01T10:47:15.205" v="27" actId="1076"/>
          <ac:picMkLst>
            <pc:docMk/>
            <pc:sldMk cId="0" sldId="274"/>
            <ac:picMk id="343" creationId="{00000000-0000-0000-0000-000000000000}"/>
          </ac:picMkLst>
        </pc:picChg>
        <pc:picChg chg="mod">
          <ac:chgData name="Étoile Strepenne" userId="wsKOYygVICKlMJ7MXKLZLtTQjTh0Mlh24wDpXfvLWwU=" providerId="None" clId="Web-{49F62543-C613-45E2-A149-6F8DF8263AB4}" dt="2026-10-01T10:47:15.236" v="28" actId="1076"/>
          <ac:picMkLst>
            <pc:docMk/>
            <pc:sldMk cId="0" sldId="274"/>
            <ac:picMk id="344" creationId="{00000000-0000-0000-0000-000000000000}"/>
          </ac:picMkLst>
        </pc:picChg>
        <pc:picChg chg="mod">
          <ac:chgData name="Étoile Strepenne" userId="wsKOYygVICKlMJ7MXKLZLtTQjTh0Mlh24wDpXfvLWwU=" providerId="None" clId="Web-{49F62543-C613-45E2-A149-6F8DF8263AB4}" dt="2026-10-01T10:47:15.268" v="29" actId="1076"/>
          <ac:picMkLst>
            <pc:docMk/>
            <pc:sldMk cId="0" sldId="274"/>
            <ac:picMk id="345" creationId="{00000000-0000-0000-0000-000000000000}"/>
          </ac:picMkLst>
        </pc:picChg>
      </pc:sldChg>
      <pc:sldChg chg="modSp">
        <pc:chgData name="Étoile Strepenne" userId="wsKOYygVICKlMJ7MXKLZLtTQjTh0Mlh24wDpXfvLWwU=" providerId="None" clId="Web-{49F62543-C613-45E2-A149-6F8DF8263AB4}" dt="2026-10-01T11:01:38.403" v="58" actId="20577"/>
        <pc:sldMkLst>
          <pc:docMk/>
          <pc:sldMk cId="0" sldId="280"/>
        </pc:sldMkLst>
        <pc:spChg chg="mod">
          <ac:chgData name="Étoile Strepenne" userId="wsKOYygVICKlMJ7MXKLZLtTQjTh0Mlh24wDpXfvLWwU=" providerId="None" clId="Web-{49F62543-C613-45E2-A149-6F8DF8263AB4}" dt="2026-10-01T11:01:38.403" v="58" actId="20577"/>
          <ac:spMkLst>
            <pc:docMk/>
            <pc:sldMk cId="0" sldId="280"/>
            <ac:spMk id="446" creationId="{00000000-0000-0000-0000-000000000000}"/>
          </ac:spMkLst>
        </pc:spChg>
      </pc:sldChg>
    </pc:docChg>
  </pc:docChgLst>
  <pc:docChgLst>
    <pc:chgData name="mdelpech@dulaccinemas.com" userId="NkqGWA5a6CFslgVhIeGf7RkDdp0Mvnn78AgzpHQtsOM=" providerId="None" clId="Web-{8CACE67D-0BA7-4A4A-B907-3B6036B8DFB2}"/>
    <pc:docChg chg="modSld">
      <pc:chgData name="mdelpech@dulaccinemas.com" userId="NkqGWA5a6CFslgVhIeGf7RkDdp0Mvnn78AgzpHQtsOM=" providerId="None" clId="Web-{8CACE67D-0BA7-4A4A-B907-3B6036B8DFB2}" dt="2026-10-01T09:38:16.590" v="11" actId="20577"/>
      <pc:docMkLst>
        <pc:docMk/>
      </pc:docMkLst>
      <pc:sldChg chg="modSp">
        <pc:chgData name="mdelpech@dulaccinemas.com" userId="NkqGWA5a6CFslgVhIeGf7RkDdp0Mvnn78AgzpHQtsOM=" providerId="None" clId="Web-{8CACE67D-0BA7-4A4A-B907-3B6036B8DFB2}" dt="2026-10-01T09:38:16.590" v="11" actId="20577"/>
        <pc:sldMkLst>
          <pc:docMk/>
          <pc:sldMk cId="0" sldId="276"/>
        </pc:sldMkLst>
        <pc:spChg chg="mod">
          <ac:chgData name="mdelpech@dulaccinemas.com" userId="NkqGWA5a6CFslgVhIeGf7RkDdp0Mvnn78AgzpHQtsOM=" providerId="None" clId="Web-{8CACE67D-0BA7-4A4A-B907-3B6036B8DFB2}" dt="2026-10-01T09:37:34.933" v="0" actId="20577"/>
          <ac:spMkLst>
            <pc:docMk/>
            <pc:sldMk cId="0" sldId="276"/>
            <ac:spMk id="360" creationId="{00000000-0000-0000-0000-000000000000}"/>
          </ac:spMkLst>
        </pc:spChg>
        <pc:spChg chg="mod">
          <ac:chgData name="mdelpech@dulaccinemas.com" userId="NkqGWA5a6CFslgVhIeGf7RkDdp0Mvnn78AgzpHQtsOM=" providerId="None" clId="Web-{8CACE67D-0BA7-4A4A-B907-3B6036B8DFB2}" dt="2026-10-01T09:38:16.590" v="11" actId="20577"/>
          <ac:spMkLst>
            <pc:docMk/>
            <pc:sldMk cId="0" sldId="276"/>
            <ac:spMk id="36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2cde15f6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32cde15f6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cde15f63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g32cde15f63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2cde15f63c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2cde15f63c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7c74bcc9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32" name="Google Shape;132;g377c74bcc9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2cde15f63c_0_1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32cde15f63c_0_1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33626c79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333626c79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33626c795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79" name="Google Shape;179;g333626c795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3626c795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191" name="Google Shape;191;g333626c795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33626c795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01" name="Google Shape;201;g333626c795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33626c795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13" name="Google Shape;213;g333626c795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33626c795a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23" name="Google Shape;223;g333626c795a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cde15f63c_0_10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35" name="Google Shape;235;g32cde15f63c_0_10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2cde15f63c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32cde15f63c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2cde15f63c_0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68" name="Google Shape;268;g32cde15f63c_0_4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2cde15f63c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32cde15f63c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2cde15f63c_0_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291" name="Google Shape;291;g32cde15f63c_0_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2cde15f63c_0_1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32cde15f63c_0_1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2cde15f63c_0_1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30" name="Google Shape;330;g32cde15f63c_0_1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2cde15f63c_0_1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48" name="Google Shape;348;g32cde15f63c_0_1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765b4239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58" name="Google Shape;358;g3765b4239c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2cde15f63c_0_14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72" name="Google Shape;372;g32cde15f63c_0_14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2cde15f63c_0_1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391" name="Google Shape;391;g32cde15f63c_0_1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2cde15f63c_0_1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  <p:sp>
        <p:nvSpPr>
          <p:cNvPr id="414" name="Google Shape;414;g32cde15f63c_0_1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2cde15f63c_0_1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g32cde15f63c_0_1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subTitle" idx="1"/>
          </p:nvPr>
        </p:nvSpPr>
        <p:spPr>
          <a:xfrm>
            <a:off x="311760" y="744480"/>
            <a:ext cx="8520120" cy="9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2">
  <p:cSld name="TITLE_AND_BODY_27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000" cy="20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4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jp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11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jpg"/><Relationship Id="rId7" Type="http://schemas.openxmlformats.org/officeDocument/2006/relationships/image" Target="../media/image74.png"/><Relationship Id="rId12" Type="http://schemas.openxmlformats.org/officeDocument/2006/relationships/image" Target="../media/image79.jp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19" Type="http://schemas.openxmlformats.org/officeDocument/2006/relationships/image" Target="../media/image11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26" Type="http://schemas.openxmlformats.org/officeDocument/2006/relationships/image" Target="../media/image11.png"/><Relationship Id="rId3" Type="http://schemas.openxmlformats.org/officeDocument/2006/relationships/image" Target="../media/image86.png"/><Relationship Id="rId21" Type="http://schemas.openxmlformats.org/officeDocument/2006/relationships/image" Target="../media/image104.jpg"/><Relationship Id="rId7" Type="http://schemas.openxmlformats.org/officeDocument/2006/relationships/image" Target="../media/image90.jp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5" Type="http://schemas.openxmlformats.org/officeDocument/2006/relationships/image" Target="../media/image108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99.jpg"/><Relationship Id="rId20" Type="http://schemas.openxmlformats.org/officeDocument/2006/relationships/image" Target="../media/image10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24" Type="http://schemas.openxmlformats.org/officeDocument/2006/relationships/image" Target="../media/image107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23" Type="http://schemas.openxmlformats.org/officeDocument/2006/relationships/image" Target="../media/image106.jpg"/><Relationship Id="rId10" Type="http://schemas.openxmlformats.org/officeDocument/2006/relationships/image" Target="../media/image93.png"/><Relationship Id="rId19" Type="http://schemas.openxmlformats.org/officeDocument/2006/relationships/image" Target="../media/image102.jp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jpg"/><Relationship Id="rId22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delpech@dulaccinemas.co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mailto:privatisations@dulaccinemas.com" TargetMode="External"/><Relationship Id="rId4" Type="http://schemas.openxmlformats.org/officeDocument/2006/relationships/hyperlink" Target="mailto:hmemain@dulaccinema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0016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/>
          <p:nvPr/>
        </p:nvSpPr>
        <p:spPr>
          <a:xfrm rot="-5400000">
            <a:off x="4560463" y="557288"/>
            <a:ext cx="5143325" cy="4028950"/>
          </a:xfrm>
          <a:custGeom>
            <a:avLst/>
            <a:gdLst/>
            <a:ahLst/>
            <a:cxnLst/>
            <a:rect l="l" t="t" r="r" b="b"/>
            <a:pathLst>
              <a:path w="5" h="5" extrusionOk="0">
                <a:moveTo>
                  <a:pt x="0" y="1"/>
                </a:moveTo>
                <a:lnTo>
                  <a:pt x="5" y="0"/>
                </a:lnTo>
                <a:lnTo>
                  <a:pt x="5" y="5"/>
                </a:lnTo>
                <a:lnTo>
                  <a:pt x="0" y="5"/>
                </a:lnTo>
                <a:close/>
              </a:path>
            </a:pathLst>
          </a:custGeom>
          <a:solidFill>
            <a:srgbClr val="FDBC65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5" name="Google Shape;65;p15"/>
          <p:cNvSpPr txBox="1"/>
          <p:nvPr/>
        </p:nvSpPr>
        <p:spPr>
          <a:xfrm>
            <a:off x="440525" y="3495675"/>
            <a:ext cx="222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rgbClr val="FFEBD0"/>
                </a:solidFill>
                <a:latin typeface="Montserrat"/>
                <a:ea typeface="Montserrat"/>
                <a:cs typeface="Montserrat"/>
                <a:sym typeface="Montserrat"/>
              </a:rPr>
              <a:t>la régie publicitaire de</a:t>
            </a:r>
            <a:endParaRPr sz="1200" i="1">
              <a:solidFill>
                <a:srgbClr val="FFEBD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250" y="1218138"/>
            <a:ext cx="4812850" cy="2707228"/>
          </a:xfrm>
          <a:prstGeom prst="rect">
            <a:avLst/>
          </a:prstGeom>
          <a:noFill/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75" y="3700575"/>
            <a:ext cx="1720224" cy="967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/>
        </p:nvSpPr>
        <p:spPr>
          <a:xfrm>
            <a:off x="1434975" y="1703500"/>
            <a:ext cx="2578200" cy="2675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9 </a:t>
            </a:r>
            <a:r>
              <a:rPr lang="en-US" sz="2400" b="1" i="0" u="none" strike="noStrike" cap="none" dirty="0" err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cinéma</a:t>
            </a:r>
            <a:r>
              <a:rPr lang="en-US" sz="2400" b="1" dirty="0" err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 sz="2400" b="1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r>
              <a:rPr lang="en-US" sz="2400" b="1" i="0" u="none" strike="noStrike" cap="none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b="1" i="0" u="none" strike="noStrike" cap="none" dirty="0" err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écrans</a:t>
            </a:r>
            <a:endParaRPr sz="2400" b="1" i="0" u="none" strike="noStrike" cap="none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r>
              <a:rPr lang="en-US" sz="2400" b="1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500+ </a:t>
            </a:r>
            <a:r>
              <a:rPr lang="en-US" sz="2400" b="1" dirty="0" err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sièges</a:t>
            </a:r>
            <a:endParaRPr sz="2400" i="0" u="none" strike="noStrike" cap="none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" name="Google Shape;73;p16"/>
          <p:cNvCxnSpPr/>
          <p:nvPr/>
        </p:nvCxnSpPr>
        <p:spPr>
          <a:xfrm>
            <a:off x="4174089" y="2291724"/>
            <a:ext cx="0" cy="140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6"/>
          <p:cNvSpPr txBox="1"/>
          <p:nvPr/>
        </p:nvSpPr>
        <p:spPr>
          <a:xfrm>
            <a:off x="5675401" y="499625"/>
            <a:ext cx="2867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Public CSP+</a:t>
            </a:r>
            <a:endParaRPr sz="2400" b="1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Paris intramuros</a:t>
            </a:r>
            <a:endParaRPr sz="2400" b="1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4774713" y="1402200"/>
            <a:ext cx="3789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grand consommateur de </a:t>
            </a:r>
            <a:r>
              <a:rPr lang="en-US" sz="1600">
                <a:solidFill>
                  <a:srgbClr val="7D0B0B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culture</a:t>
            </a:r>
            <a:endParaRPr sz="1600">
              <a:solidFill>
                <a:srgbClr val="7D0B0B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4200" y="1890825"/>
            <a:ext cx="3940427" cy="253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375" y="-29575"/>
            <a:ext cx="3523128" cy="198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 rotWithShape="1">
          <a:blip r:embed="rId5">
            <a:alphaModFix/>
          </a:blip>
          <a:srcRect l="51563" t="6089" r="12333" b="65884"/>
          <a:stretch/>
        </p:blipFill>
        <p:spPr>
          <a:xfrm>
            <a:off x="4173775" y="335275"/>
            <a:ext cx="1401300" cy="108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6">
            <a:alphaModFix/>
          </a:blip>
          <a:srcRect l="51369" t="44410" r="11371" b="16527"/>
          <a:stretch/>
        </p:blipFill>
        <p:spPr>
          <a:xfrm>
            <a:off x="558554" y="3726038"/>
            <a:ext cx="749909" cy="7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4541525" y="1833300"/>
            <a:ext cx="1318200" cy="2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6">
            <a:alphaModFix/>
          </a:blip>
          <a:srcRect l="8700" t="14725" r="52838" b="47497"/>
          <a:stretch/>
        </p:blipFill>
        <p:spPr>
          <a:xfrm>
            <a:off x="545633" y="1727843"/>
            <a:ext cx="775751" cy="761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6">
            <a:alphaModFix/>
          </a:blip>
          <a:srcRect l="12951" t="52585" r="49789" b="11003"/>
          <a:stretch/>
        </p:blipFill>
        <p:spPr>
          <a:xfrm>
            <a:off x="562344" y="2754732"/>
            <a:ext cx="742330" cy="725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5775" y="4464487"/>
            <a:ext cx="1511602" cy="85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F81D5A8-587E-1E0F-2C87-7A578D34F5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105678"/>
              </p:ext>
            </p:extLst>
          </p:nvPr>
        </p:nvGraphicFramePr>
        <p:xfrm>
          <a:off x="279280" y="756440"/>
          <a:ext cx="8585440" cy="3708400"/>
        </p:xfrm>
        <a:graphic>
          <a:graphicData uri="http://schemas.openxmlformats.org/drawingml/2006/table">
            <a:tbl>
              <a:tblPr firstRow="1" bandRow="1">
                <a:tableStyleId>{C8CAF720-EB91-4FD8-9F63-3F7D12AD56B9}</a:tableStyleId>
              </a:tblPr>
              <a:tblGrid>
                <a:gridCol w="2225795">
                  <a:extLst>
                    <a:ext uri="{9D8B030D-6E8A-4147-A177-3AD203B41FA5}">
                      <a16:colId xmlns:a16="http://schemas.microsoft.com/office/drawing/2014/main" val="984290174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397283846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552213029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1708555954"/>
                    </a:ext>
                  </a:extLst>
                </a:gridCol>
                <a:gridCol w="2692520">
                  <a:extLst>
                    <a:ext uri="{9D8B030D-6E8A-4147-A177-3AD203B41FA5}">
                      <a16:colId xmlns:a16="http://schemas.microsoft.com/office/drawing/2014/main" val="3303087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DBC65"/>
                          </a:solidFill>
                          <a:latin typeface="Montserrat ExtraBold"/>
                        </a:rPr>
                        <a:t>CINEMA</a:t>
                      </a:r>
                    </a:p>
                  </a:txBody>
                  <a:tcPr>
                    <a:solidFill>
                      <a:srgbClr val="9400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DBC65"/>
                          </a:solidFill>
                          <a:latin typeface="Montserrat ExtraBold"/>
                        </a:rPr>
                        <a:t>ARDT</a:t>
                      </a:r>
                    </a:p>
                  </a:txBody>
                  <a:tcPr>
                    <a:solidFill>
                      <a:srgbClr val="9400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DBC65"/>
                          </a:solidFill>
                          <a:latin typeface="Montserrat ExtraBold"/>
                        </a:rPr>
                        <a:t>ÂGE</a:t>
                      </a:r>
                    </a:p>
                  </a:txBody>
                  <a:tcPr>
                    <a:solidFill>
                      <a:srgbClr val="9400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DBC65"/>
                          </a:solidFill>
                          <a:latin typeface="Montserrat ExtraBold"/>
                        </a:rPr>
                        <a:t>LIEU</a:t>
                      </a:r>
                    </a:p>
                  </a:txBody>
                  <a:tcPr>
                    <a:solidFill>
                      <a:srgbClr val="9400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rgbClr val="FDBC65"/>
                          </a:solidFill>
                          <a:latin typeface="Montserrat ExtraBold"/>
                        </a:rPr>
                        <a:t>PROGRAMMATION</a:t>
                      </a:r>
                    </a:p>
                  </a:txBody>
                  <a:tcPr>
                    <a:solidFill>
                      <a:srgbClr val="9400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43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6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International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0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11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25-35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Paris 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Engagé, Animation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3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5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Étudiant/Senior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Tout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Art&amp;Essai, Patrimoine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5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16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Senior/Famille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Grand public, Famille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32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13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Art&amp;Essai généraliste, Docu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2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6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Étudiant/Senior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Tout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Reprises Art&amp;Essai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12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1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25-35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Tout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>
                          <a:latin typeface="Montserrat" panose="00000500000000000000" pitchFamily="2" charset="0"/>
                        </a:rPr>
                        <a:t>Art&amp;Essai, Patrimoine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5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>
                          <a:latin typeface="Montserrat" panose="00000500000000000000" pitchFamily="2" charset="0"/>
                        </a:rPr>
                        <a:t>Art&amp;Essai, Patrimoine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3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6</a:t>
                      </a:r>
                      <a:r>
                        <a:rPr lang="fr-FR" baseline="30000" dirty="0">
                          <a:latin typeface="Montserrat" panose="00000500000000000000" pitchFamily="2" charset="0"/>
                        </a:rPr>
                        <a:t>e</a:t>
                      </a:r>
                      <a:endParaRPr lang="fr-FR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Montserrat" panose="00000500000000000000" pitchFamily="2" charset="0"/>
                        </a:rPr>
                        <a:t>Art&amp;Essai généraliste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478218"/>
                  </a:ext>
                </a:extLst>
              </a:tr>
            </a:tbl>
          </a:graphicData>
        </a:graphic>
      </p:graphicFrame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l="11024" t="9952" r="6084" b="4694"/>
          <a:stretch/>
        </p:blipFill>
        <p:spPr>
          <a:xfrm>
            <a:off x="337538" y="3726969"/>
            <a:ext cx="1904924" cy="37509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/>
          <p:nvPr/>
        </p:nvSpPr>
        <p:spPr>
          <a:xfrm>
            <a:off x="108760" y="121015"/>
            <a:ext cx="57768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rgbClr val="7D0B0B"/>
                </a:solidFill>
                <a:latin typeface="Montserrat"/>
                <a:ea typeface="Montserrat"/>
                <a:cs typeface="Montserrat"/>
                <a:sym typeface="Montserrat"/>
              </a:rPr>
              <a:t>+½ </a:t>
            </a:r>
            <a:r>
              <a:rPr lang="en-US" sz="3600" dirty="0">
                <a:solidFill>
                  <a:srgbClr val="7D0B0B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Million</a:t>
            </a:r>
            <a:r>
              <a:rPr lang="en-US" sz="21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d’entrées</a:t>
            </a:r>
            <a:r>
              <a:rPr lang="en-US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par an</a:t>
            </a:r>
            <a:endParaRPr sz="2400" i="0" u="none" strike="noStrike" cap="none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 rotWithShape="1">
          <a:blip r:embed="rId4">
            <a:alphaModFix/>
          </a:blip>
          <a:srcRect r="32115" b="54412"/>
          <a:stretch/>
        </p:blipFill>
        <p:spPr>
          <a:xfrm>
            <a:off x="7611150" y="4645850"/>
            <a:ext cx="1401252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631" y="3060623"/>
            <a:ext cx="1573283" cy="156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802" y="1152517"/>
            <a:ext cx="337569" cy="98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7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390301-18B7-E927-40EE-FB87B80BFE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964" y="4176770"/>
            <a:ext cx="1238037" cy="1666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995B97F-8BF7-B228-CC4A-6649AC4297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919" y="3479801"/>
            <a:ext cx="1573283" cy="1542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BE96337-89C6-27F7-DE7D-FEE1CB35496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42200" b="42644"/>
          <a:stretch>
            <a:fillRect/>
          </a:stretch>
        </p:blipFill>
        <p:spPr>
          <a:xfrm>
            <a:off x="320563" y="2736665"/>
            <a:ext cx="1095605" cy="1660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C6927E-6836-9A3B-5F60-F8178B6C862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43740" b="43335"/>
          <a:stretch>
            <a:fillRect/>
          </a:stretch>
        </p:blipFill>
        <p:spPr>
          <a:xfrm>
            <a:off x="162840" y="2320333"/>
            <a:ext cx="2014341" cy="26035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DFF48B-B6B2-4757-E7D9-B2A1D0DCE4F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43751" b="43829"/>
          <a:stretch>
            <a:fillRect/>
          </a:stretch>
        </p:blipFill>
        <p:spPr>
          <a:xfrm>
            <a:off x="190965" y="1974325"/>
            <a:ext cx="1851530" cy="22996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3B6B01-A821-AC39-C7C3-04614AB331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7540" y="1213327"/>
            <a:ext cx="1131272" cy="24058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D3EBB7-9B95-C106-9949-FF540818AE5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42784" b="43325"/>
          <a:stretch>
            <a:fillRect/>
          </a:stretch>
        </p:blipFill>
        <p:spPr>
          <a:xfrm>
            <a:off x="316137" y="1569949"/>
            <a:ext cx="1944861" cy="270165"/>
          </a:xfrm>
          <a:prstGeom prst="rect">
            <a:avLst/>
          </a:prstGeom>
        </p:spPr>
      </p:pic>
      <p:pic>
        <p:nvPicPr>
          <p:cNvPr id="20" name="Google Shape;101;p17">
            <a:extLst>
              <a:ext uri="{FF2B5EF4-FFF2-40B4-BE49-F238E27FC236}">
                <a16:creationId xmlns:a16="http://schemas.microsoft.com/office/drawing/2014/main" id="{596F17D7-5909-7466-C210-932F4747185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802" y="1513544"/>
            <a:ext cx="337569" cy="98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01;p17">
            <a:extLst>
              <a:ext uri="{FF2B5EF4-FFF2-40B4-BE49-F238E27FC236}">
                <a16:creationId xmlns:a16="http://schemas.microsoft.com/office/drawing/2014/main" id="{B2CC48BF-EEFD-1659-48BC-EA1EC2C1EAA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802" y="1901061"/>
            <a:ext cx="337569" cy="98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01;p17">
            <a:extLst>
              <a:ext uri="{FF2B5EF4-FFF2-40B4-BE49-F238E27FC236}">
                <a16:creationId xmlns:a16="http://schemas.microsoft.com/office/drawing/2014/main" id="{B8488587-985E-FED3-7269-474EEBAD6A8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802" y="2270710"/>
            <a:ext cx="337569" cy="98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01;p17">
            <a:extLst>
              <a:ext uri="{FF2B5EF4-FFF2-40B4-BE49-F238E27FC236}">
                <a16:creationId xmlns:a16="http://schemas.microsoft.com/office/drawing/2014/main" id="{1F588C3B-0936-033B-781C-E84829CDA79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60802" y="2631773"/>
            <a:ext cx="337569" cy="98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/>
        </p:nvSpPr>
        <p:spPr>
          <a:xfrm>
            <a:off x="7039200" y="1025025"/>
            <a:ext cx="3256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latin typeface="Montserrat"/>
                <a:ea typeface="Montserrat"/>
                <a:cs typeface="Montserrat"/>
                <a:sym typeface="Montserrat"/>
              </a:rPr>
              <a:t>quand il entre</a:t>
            </a:r>
            <a:endParaRPr sz="16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……</a:t>
            </a:r>
            <a:r>
              <a:rPr lang="en-US" sz="1600" i="1">
                <a:latin typeface="Montserrat"/>
                <a:ea typeface="Montserrat"/>
                <a:cs typeface="Montserrat"/>
                <a:sym typeface="Montserrat"/>
              </a:rPr>
              <a:t>dans le cinéma</a:t>
            </a:r>
            <a:endParaRPr sz="1600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386150" y="4151025"/>
            <a:ext cx="2123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latin typeface="Montserrat"/>
                <a:ea typeface="Montserrat"/>
                <a:cs typeface="Montserrat"/>
                <a:sym typeface="Montserrat"/>
              </a:rPr>
              <a:t>quand il s’apprête à voir son film</a:t>
            </a:r>
            <a:endParaRPr sz="1600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6473525" y="544375"/>
            <a:ext cx="3771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4001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2. Affichage</a:t>
            </a:r>
            <a:endParaRPr sz="2400">
              <a:solidFill>
                <a:srgbClr val="94001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-1608750" y="424938"/>
            <a:ext cx="4214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5720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4001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5. Billets</a:t>
            </a:r>
            <a:endParaRPr sz="2400">
              <a:solidFill>
                <a:srgbClr val="94001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45720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4001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 cinéma</a:t>
            </a:r>
            <a:r>
              <a:rPr lang="en-US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……</a:t>
            </a:r>
            <a:endParaRPr sz="24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1212700" y="649850"/>
            <a:ext cx="6401400" cy="3999900"/>
          </a:xfrm>
          <a:prstGeom prst="ellipse">
            <a:avLst/>
          </a:prstGeom>
          <a:noFill/>
          <a:ln w="76200" cap="flat" cmpd="sng">
            <a:solidFill>
              <a:srgbClr val="FDB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9"/>
          <p:cNvSpPr txBox="1"/>
          <p:nvPr/>
        </p:nvSpPr>
        <p:spPr>
          <a:xfrm>
            <a:off x="2892425" y="2821525"/>
            <a:ext cx="3181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Accompagner le spectateur sur tout son parcours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Montserrat"/>
                <a:ea typeface="Montserrat"/>
                <a:cs typeface="Montserrat"/>
                <a:sym typeface="Montserrat"/>
              </a:rPr>
              <a:t>en salle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5391700" y="3745613"/>
            <a:ext cx="2222400" cy="5541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7D0B0B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3.</a:t>
            </a:r>
            <a:r>
              <a:rPr lang="en-US" sz="24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CINÉMA</a:t>
            </a:r>
            <a:r>
              <a:rPr lang="en-US" sz="2400">
                <a:solidFill>
                  <a:srgbClr val="E73B2B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</a:t>
            </a:r>
            <a:endParaRPr sz="2400">
              <a:solidFill>
                <a:srgbClr val="E73B2B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3149025" y="124913"/>
            <a:ext cx="3256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4001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1. Digital</a:t>
            </a:r>
            <a:endParaRPr sz="2400">
              <a:solidFill>
                <a:srgbClr val="94001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30775" y="1224550"/>
            <a:ext cx="1783848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 err="1">
                <a:latin typeface="Montserrat"/>
                <a:ea typeface="Montserrat"/>
                <a:cs typeface="Montserrat"/>
                <a:sym typeface="Montserrat"/>
              </a:rPr>
              <a:t>quand</a:t>
            </a:r>
            <a:r>
              <a:rPr lang="en-US" sz="1600" i="1" dirty="0">
                <a:latin typeface="Montserrat"/>
                <a:ea typeface="Montserrat"/>
                <a:cs typeface="Montserrat"/>
                <a:sym typeface="Montserrat"/>
              </a:rPr>
              <a:t> il </a:t>
            </a:r>
            <a:r>
              <a:rPr lang="en-US" sz="1600" i="1" dirty="0" err="1">
                <a:latin typeface="Montserrat"/>
                <a:ea typeface="Montserrat"/>
                <a:cs typeface="Montserrat"/>
                <a:sym typeface="Montserrat"/>
              </a:rPr>
              <a:t>rentre</a:t>
            </a:r>
            <a:endParaRPr sz="1600" i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>
                <a:latin typeface="Montserrat"/>
                <a:ea typeface="Montserrat"/>
                <a:cs typeface="Montserrat"/>
                <a:sym typeface="Montserrat"/>
              </a:rPr>
              <a:t>chez </a:t>
            </a:r>
            <a:r>
              <a:rPr lang="en-US" sz="1600" i="1" dirty="0" err="1">
                <a:latin typeface="Montserrat"/>
                <a:ea typeface="Montserrat"/>
                <a:cs typeface="Montserrat"/>
                <a:sym typeface="Montserrat"/>
              </a:rPr>
              <a:t>lui</a:t>
            </a:r>
            <a:r>
              <a:rPr lang="en-US" sz="1600" i="1" dirty="0">
                <a:latin typeface="Montserrat"/>
                <a:ea typeface="Montserrat"/>
                <a:cs typeface="Montserrat"/>
                <a:sym typeface="Montserrat"/>
              </a:rPr>
              <a:t> avec</a:t>
            </a:r>
            <a:endParaRPr sz="1600" i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 dirty="0">
                <a:latin typeface="Montserrat"/>
                <a:ea typeface="Montserrat"/>
                <a:cs typeface="Montserrat"/>
                <a:sym typeface="Montserrat"/>
              </a:rPr>
              <a:t>son billet</a:t>
            </a:r>
            <a:endParaRPr sz="16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3032875" y="806563"/>
            <a:ext cx="3700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latin typeface="Montserrat"/>
                <a:ea typeface="Montserrat"/>
                <a:cs typeface="Montserrat"/>
                <a:sym typeface="Montserrat"/>
              </a:rPr>
              <a:t>quand il choisit</a:t>
            </a:r>
            <a:endParaRPr sz="160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latin typeface="Montserrat"/>
                <a:ea typeface="Montserrat"/>
                <a:cs typeface="Montserrat"/>
                <a:sym typeface="Montserrat"/>
              </a:rPr>
              <a:t>son film</a:t>
            </a:r>
            <a:endParaRPr sz="1600" i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6873" y="1790225"/>
            <a:ext cx="1504640" cy="112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42803" y="3357748"/>
            <a:ext cx="669852" cy="1004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22309">
            <a:off x="7846158" y="3339717"/>
            <a:ext cx="693916" cy="1040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5003" y="220858"/>
            <a:ext cx="992749" cy="100369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/>
          <p:nvPr/>
        </p:nvSpPr>
        <p:spPr>
          <a:xfrm rot="4017194">
            <a:off x="2575143" y="866690"/>
            <a:ext cx="222998" cy="185773"/>
          </a:xfrm>
          <a:prstGeom prst="triangle">
            <a:avLst>
              <a:gd name="adj" fmla="val 50000"/>
            </a:avLst>
          </a:prstGeom>
          <a:solidFill>
            <a:srgbClr val="FDBC65"/>
          </a:solidFill>
          <a:ln w="28575" cap="flat" cmpd="sng">
            <a:solidFill>
              <a:srgbClr val="FDB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9"/>
          <p:cNvSpPr/>
          <p:nvPr/>
        </p:nvSpPr>
        <p:spPr>
          <a:xfrm rot="7173801">
            <a:off x="6429692" y="1052290"/>
            <a:ext cx="223152" cy="185680"/>
          </a:xfrm>
          <a:prstGeom prst="triangle">
            <a:avLst>
              <a:gd name="adj" fmla="val 50000"/>
            </a:avLst>
          </a:prstGeom>
          <a:solidFill>
            <a:srgbClr val="FDBC65"/>
          </a:solidFill>
          <a:ln w="28575" cap="flat" cmpd="sng">
            <a:solidFill>
              <a:srgbClr val="FDB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9"/>
          <p:cNvSpPr/>
          <p:nvPr/>
        </p:nvSpPr>
        <p:spPr>
          <a:xfrm rot="-8234040">
            <a:off x="7110380" y="3509014"/>
            <a:ext cx="223120" cy="185544"/>
          </a:xfrm>
          <a:prstGeom prst="triangle">
            <a:avLst>
              <a:gd name="adj" fmla="val 50000"/>
            </a:avLst>
          </a:prstGeom>
          <a:solidFill>
            <a:srgbClr val="FDBC65"/>
          </a:solidFill>
          <a:ln w="28575" cap="flat" cmpd="sng">
            <a:solidFill>
              <a:srgbClr val="FDB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9"/>
          <p:cNvSpPr/>
          <p:nvPr/>
        </p:nvSpPr>
        <p:spPr>
          <a:xfrm rot="-5608234">
            <a:off x="4836895" y="4522694"/>
            <a:ext cx="223009" cy="185732"/>
          </a:xfrm>
          <a:prstGeom prst="triangle">
            <a:avLst>
              <a:gd name="adj" fmla="val 50000"/>
            </a:avLst>
          </a:prstGeom>
          <a:solidFill>
            <a:srgbClr val="FDBC65"/>
          </a:solidFill>
          <a:ln w="28575" cap="flat" cmpd="sng">
            <a:solidFill>
              <a:srgbClr val="FDB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9"/>
          <p:cNvSpPr/>
          <p:nvPr/>
        </p:nvSpPr>
        <p:spPr>
          <a:xfrm rot="120411">
            <a:off x="1096933" y="2579065"/>
            <a:ext cx="222737" cy="185517"/>
          </a:xfrm>
          <a:prstGeom prst="triangle">
            <a:avLst>
              <a:gd name="adj" fmla="val 50000"/>
            </a:avLst>
          </a:prstGeom>
          <a:solidFill>
            <a:srgbClr val="FDBC65"/>
          </a:solidFill>
          <a:ln w="28575" cap="flat" cmpd="sng">
            <a:solidFill>
              <a:srgbClr val="FDB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19"/>
          <p:cNvPicPr preferRelativeResize="0"/>
          <p:nvPr/>
        </p:nvPicPr>
        <p:blipFill rotWithShape="1">
          <a:blip r:embed="rId7">
            <a:alphaModFix/>
          </a:blip>
          <a:srcRect t="25523" b="27694"/>
          <a:stretch/>
        </p:blipFill>
        <p:spPr>
          <a:xfrm>
            <a:off x="2758275" y="1920275"/>
            <a:ext cx="3570374" cy="9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 txBox="1"/>
          <p:nvPr/>
        </p:nvSpPr>
        <p:spPr>
          <a:xfrm>
            <a:off x="5524500" y="4441525"/>
            <a:ext cx="3664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latin typeface="Montserrat"/>
                <a:ea typeface="Montserrat"/>
                <a:cs typeface="Montserrat"/>
                <a:sym typeface="Montserrat"/>
              </a:rPr>
              <a:t>quand il découvre le programme</a:t>
            </a:r>
            <a:endParaRPr sz="1600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593500" y="3195688"/>
            <a:ext cx="2123700" cy="923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4001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4. Bandes        </a:t>
            </a:r>
            <a:r>
              <a:rPr lang="en-US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2400">
                <a:solidFill>
                  <a:srgbClr val="94001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annonces</a:t>
            </a:r>
            <a:endParaRPr sz="2400">
              <a:solidFill>
                <a:srgbClr val="94001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6657863">
            <a:off x="1318683" y="1334284"/>
            <a:ext cx="1443758" cy="1804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605345" y="3868920"/>
            <a:ext cx="2024427" cy="10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/>
          <p:cNvSpPr/>
          <p:nvPr/>
        </p:nvSpPr>
        <p:spPr>
          <a:xfrm>
            <a:off x="292350" y="1195650"/>
            <a:ext cx="4776900" cy="22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Bénéficiez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d’un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encart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publicitaire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sur </a:t>
            </a: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dulaccinemas.com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et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dans les </a:t>
            </a: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newsletter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du réseau Dulac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Plus de </a:t>
            </a: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6000 contacts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par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semaine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</a:t>
            </a: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newsletter </a:t>
            </a:r>
            <a:r>
              <a:rPr lang="en-US" sz="1600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hebdo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pour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chaque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cinéma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</a:t>
            </a: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newsletter </a:t>
            </a:r>
            <a:r>
              <a:rPr lang="en-US" sz="1600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mensuelle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pour tout le réseau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128550" y="122150"/>
            <a:ext cx="8886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1. Digital</a:t>
            </a:r>
            <a:endParaRPr lang="fr-FR" sz="3600">
              <a:solidFill>
                <a:srgbClr val="940016"/>
              </a:solidFill>
              <a:latin typeface="Montserrat ExtraBold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3007" y="1042107"/>
            <a:ext cx="3187375" cy="32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0"/>
          <p:cNvSpPr/>
          <p:nvPr/>
        </p:nvSpPr>
        <p:spPr>
          <a:xfrm>
            <a:off x="5635325" y="3087775"/>
            <a:ext cx="2721600" cy="738900"/>
          </a:xfrm>
          <a:prstGeom prst="rect">
            <a:avLst/>
          </a:prstGeom>
          <a:solidFill>
            <a:srgbClr val="9400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DBC6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VOTRE ANNONCE</a:t>
            </a:r>
            <a:endParaRPr>
              <a:solidFill>
                <a:srgbClr val="FDBC6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4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/>
          <p:nvPr/>
        </p:nvSpPr>
        <p:spPr>
          <a:xfrm>
            <a:off x="4735500" y="1309575"/>
            <a:ext cx="4168500" cy="29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Osez</a:t>
            </a:r>
            <a:r>
              <a:rPr lang="en-US" sz="1600" i="0" u="none" strike="noStrike" cap="none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l’affichage cinéma !</a:t>
            </a:r>
            <a:r>
              <a:rPr lang="en-US" sz="1600" i="0" u="none" strike="noStrike" cap="none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600" i="0" u="none" strike="noStrike" cap="none">
              <a:solidFill>
                <a:srgbClr val="B8021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Montserrat Medium"/>
                <a:ea typeface="Montserrat Medium"/>
                <a:cs typeface="Montserrat Medium"/>
                <a:sym typeface="Montserrat Medium"/>
              </a:rPr>
              <a:t>D</a:t>
            </a:r>
            <a:r>
              <a:rPr lang="en-US" sz="16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 affiches visibles grâce</a:t>
            </a:r>
            <a:endParaRPr sz="16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à des </a:t>
            </a:r>
            <a:r>
              <a:rPr lang="en-US" sz="1600" i="0" u="none" strike="noStrike" cap="none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supports rétro éclairés</a:t>
            </a:r>
            <a:endParaRPr sz="1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sur</a:t>
            </a: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 </a:t>
            </a:r>
            <a:r>
              <a:rPr lang="en-US" sz="1600" i="0" u="none" strike="noStrike" cap="none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façades historiques</a:t>
            </a:r>
            <a:endParaRPr sz="1600" i="0" u="none" strike="noStrike" cap="none">
              <a:solidFill>
                <a:srgbClr val="B8021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E73B2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 tarif dégressif pour des affichages </a:t>
            </a:r>
            <a:r>
              <a:rPr lang="en-US" sz="160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abordables même à long terme</a:t>
            </a:r>
            <a:endParaRPr sz="1600">
              <a:solidFill>
                <a:srgbClr val="B8021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B8021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Frais techniques </a:t>
            </a:r>
            <a:r>
              <a:rPr lang="en-US" sz="1600" b="1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offerts</a:t>
            </a:r>
            <a:endParaRPr sz="1600" b="1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par Marceau Média</a:t>
            </a:r>
            <a:endParaRPr sz="1600">
              <a:solidFill>
                <a:srgbClr val="E73B2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-75" y="209550"/>
            <a:ext cx="9144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2. </a:t>
            </a:r>
            <a:r>
              <a:rPr lang="en-US" sz="3600" b="1" dirty="0" err="1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Affichage</a:t>
            </a: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 grand format</a:t>
            </a:r>
            <a:endParaRPr lang="fr-FR" sz="3600" i="1">
              <a:solidFill>
                <a:srgbClr val="940016"/>
              </a:solidFill>
              <a:latin typeface="Montserrat ExtraBold"/>
            </a:endParaRPr>
          </a:p>
        </p:txBody>
      </p:sp>
      <p:pic>
        <p:nvPicPr>
          <p:cNvPr id="174" name="Google Shape;174;p21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" name="Google Shape;176;p21"/>
          <p:cNvPicPr preferRelativeResize="0"/>
          <p:nvPr/>
        </p:nvPicPr>
        <p:blipFill rotWithShape="1">
          <a:blip r:embed="rId4">
            <a:alphaModFix/>
          </a:blip>
          <a:srcRect t="1970"/>
          <a:stretch/>
        </p:blipFill>
        <p:spPr>
          <a:xfrm>
            <a:off x="304800" y="1371563"/>
            <a:ext cx="4430700" cy="2894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/>
        </p:nvSpPr>
        <p:spPr>
          <a:xfrm>
            <a:off x="225625" y="882600"/>
            <a:ext cx="6037200" cy="6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- 76 rue des Rennes 75006</a:t>
            </a:r>
            <a:endParaRPr sz="2400" b="1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3" name="Google Shape;183;p22"/>
          <p:cNvPicPr preferRelativeResize="0"/>
          <p:nvPr/>
        </p:nvPicPr>
        <p:blipFill rotWithShape="1">
          <a:blip r:embed="rId3">
            <a:alphaModFix/>
          </a:blip>
          <a:srcRect l="6764" t="14609" r="11140" b="9615"/>
          <a:stretch/>
        </p:blipFill>
        <p:spPr>
          <a:xfrm>
            <a:off x="757338" y="1816325"/>
            <a:ext cx="7629323" cy="257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 rotWithShape="1">
          <a:blip r:embed="rId4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393955-D1F9-4C28-2712-9043228C4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625" y="149563"/>
            <a:ext cx="3446882" cy="7330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05D163-8ECE-D535-6343-06D6C8128E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2288" y="298600"/>
            <a:ext cx="1514373" cy="1238300"/>
          </a:xfrm>
          <a:prstGeom prst="rect">
            <a:avLst/>
          </a:prstGeom>
        </p:spPr>
      </p:pic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452226BF-68CA-F544-CDC6-631671BE5A05}"/>
              </a:ext>
            </a:extLst>
          </p:cNvPr>
          <p:cNvSpPr/>
          <p:nvPr/>
        </p:nvSpPr>
        <p:spPr>
          <a:xfrm>
            <a:off x="7544697" y="1012950"/>
            <a:ext cx="154781" cy="149175"/>
          </a:xfrm>
          <a:prstGeom prst="flowChartConnector">
            <a:avLst/>
          </a:prstGeom>
          <a:solidFill>
            <a:srgbClr val="9400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/>
        </p:nvSpPr>
        <p:spPr>
          <a:xfrm>
            <a:off x="5933550" y="834489"/>
            <a:ext cx="3038100" cy="39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E73B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2/4 boulevard Richard Lenoir 75011</a:t>
            </a:r>
            <a:endParaRPr sz="2100" b="1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E73B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B1 et B2 : </a:t>
            </a:r>
            <a:r>
              <a:rPr lang="en-US" sz="1600" i="1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Premium </a:t>
            </a:r>
            <a:r>
              <a:rPr lang="en-US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Double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B1 </a:t>
            </a:r>
            <a:r>
              <a:rPr lang="en-US" sz="16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ou</a:t>
            </a:r>
            <a:r>
              <a:rPr lang="en-US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B2 : </a:t>
            </a:r>
            <a:r>
              <a:rPr lang="en-US" sz="1600" i="1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Premium </a:t>
            </a:r>
            <a:r>
              <a:rPr lang="en-US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Unique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96" name="Google Shape;196;p23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3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8" name="Google Shape;19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350" y="228588"/>
            <a:ext cx="5669499" cy="425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0BA4A6-F4DC-3DDF-1A93-0F1E4E489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685" y="-838763"/>
            <a:ext cx="3152775" cy="31527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4DA33F-1D02-5C30-3ADE-C3AEDD6B5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8227" y="3331369"/>
            <a:ext cx="1514373" cy="1238300"/>
          </a:xfrm>
          <a:prstGeom prst="rect">
            <a:avLst/>
          </a:prstGeom>
        </p:spPr>
      </p:pic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5097496E-B50F-3D0F-FC4E-CFE24614AAAA}"/>
              </a:ext>
            </a:extLst>
          </p:cNvPr>
          <p:cNvSpPr/>
          <p:nvPr/>
        </p:nvSpPr>
        <p:spPr>
          <a:xfrm>
            <a:off x="7001772" y="3838089"/>
            <a:ext cx="154781" cy="149175"/>
          </a:xfrm>
          <a:prstGeom prst="flowChartConnector">
            <a:avLst/>
          </a:prstGeom>
          <a:solidFill>
            <a:srgbClr val="9400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/>
          <p:nvPr/>
        </p:nvSpPr>
        <p:spPr>
          <a:xfrm>
            <a:off x="-2146375" y="548375"/>
            <a:ext cx="68041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288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3/7 rue Champollion 75005</a:t>
            </a:r>
            <a:endParaRPr sz="2300" b="1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rgbClr val="E73B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 dirty="0">
              <a:solidFill>
                <a:srgbClr val="E73B2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24"/>
          <p:cNvSpPr txBox="1"/>
          <p:nvPr/>
        </p:nvSpPr>
        <p:spPr>
          <a:xfrm>
            <a:off x="6247315" y="1164607"/>
            <a:ext cx="2321400" cy="10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R1 : Façade Haute</a:t>
            </a:r>
            <a:endParaRPr sz="16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R2 : Hall Central</a:t>
            </a:r>
            <a:endParaRPr/>
          </a:p>
        </p:txBody>
      </p:sp>
      <p:pic>
        <p:nvPicPr>
          <p:cNvPr id="207" name="Google Shape;207;p24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9" name="Google Shape;20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4338" y="1164607"/>
            <a:ext cx="2554324" cy="343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7411" y="1164607"/>
            <a:ext cx="2421377" cy="3430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8CAD74-6AA2-CEBC-75A7-7B70BDC686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8173" y="-2168650"/>
            <a:ext cx="5143500" cy="5143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31A8F7-8EFD-0671-5C16-14D3C250F7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1213" y="3301132"/>
            <a:ext cx="1514373" cy="1238300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13F3B82D-7481-E3BB-7EFA-68D295E3A582}"/>
              </a:ext>
            </a:extLst>
          </p:cNvPr>
          <p:cNvSpPr/>
          <p:nvPr/>
        </p:nvSpPr>
        <p:spPr>
          <a:xfrm>
            <a:off x="7167509" y="4089525"/>
            <a:ext cx="154781" cy="149175"/>
          </a:xfrm>
          <a:prstGeom prst="flowChartConnector">
            <a:avLst/>
          </a:prstGeom>
          <a:solidFill>
            <a:srgbClr val="9400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/>
          <p:nvPr/>
        </p:nvSpPr>
        <p:spPr>
          <a:xfrm>
            <a:off x="6440650" y="2324746"/>
            <a:ext cx="2445300" cy="80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E1 et E2 : Panorama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E3 : Façade Cinéma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18" name="Google Shape;218;p25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5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0" name="Google Shape;220;p25"/>
          <p:cNvPicPr preferRelativeResize="0"/>
          <p:nvPr/>
        </p:nvPicPr>
        <p:blipFill rotWithShape="1">
          <a:blip r:embed="rId4">
            <a:alphaModFix/>
          </a:blip>
          <a:srcRect l="1866" t="4251" r="429"/>
          <a:stretch/>
        </p:blipFill>
        <p:spPr>
          <a:xfrm>
            <a:off x="232955" y="315775"/>
            <a:ext cx="6091146" cy="411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7CC07A-05ED-B574-2AA8-8A74CD331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0650" y="-787226"/>
            <a:ext cx="2571750" cy="25717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E3C71B0-4971-8417-17E8-767F40A15015}"/>
              </a:ext>
            </a:extLst>
          </p:cNvPr>
          <p:cNvSpPr txBox="1"/>
          <p:nvPr/>
        </p:nvSpPr>
        <p:spPr>
          <a:xfrm>
            <a:off x="6440650" y="787154"/>
            <a:ext cx="24703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11 boulevard du Port Royal 75013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9C946E-F026-178F-1FDF-574E8B5255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288" y="3197001"/>
            <a:ext cx="1514373" cy="1238300"/>
          </a:xfrm>
          <a:prstGeom prst="rect">
            <a:avLst/>
          </a:prstGeom>
        </p:spPr>
      </p:pic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30B805F0-94B3-395A-F9E7-0BB57B9F00B9}"/>
              </a:ext>
            </a:extLst>
          </p:cNvPr>
          <p:cNvSpPr/>
          <p:nvPr/>
        </p:nvSpPr>
        <p:spPr>
          <a:xfrm>
            <a:off x="7440684" y="4178596"/>
            <a:ext cx="154781" cy="149175"/>
          </a:xfrm>
          <a:prstGeom prst="flowChartConnector">
            <a:avLst/>
          </a:prstGeom>
          <a:solidFill>
            <a:srgbClr val="9400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/>
          <p:nvPr/>
        </p:nvSpPr>
        <p:spPr>
          <a:xfrm>
            <a:off x="2597850" y="496201"/>
            <a:ext cx="4330800" cy="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18/20 rue de Passy 75016</a:t>
            </a:r>
            <a:endParaRPr sz="2400" b="1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26"/>
          <p:cNvSpPr txBox="1"/>
          <p:nvPr/>
        </p:nvSpPr>
        <p:spPr>
          <a:xfrm>
            <a:off x="7360701" y="1027250"/>
            <a:ext cx="1659000" cy="175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Montserrat SemiBold"/>
                <a:ea typeface="Montserrat SemiBold"/>
                <a:cs typeface="Montserrat SemiBold"/>
                <a:sym typeface="Montserrat SemiBold"/>
              </a:rPr>
              <a:t>P1 : Façade Majestic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Montserrat SemiBold"/>
                <a:ea typeface="Montserrat SemiBold"/>
                <a:cs typeface="Montserrat SemiBold"/>
                <a:sym typeface="Montserrat SemiBold"/>
              </a:rPr>
              <a:t>P2 : Grand Escalier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29" name="Google Shape;229;p26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6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1" name="Google Shape;23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758" y="1134851"/>
            <a:ext cx="4566892" cy="32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6"/>
          <p:cNvPicPr preferRelativeResize="0"/>
          <p:nvPr/>
        </p:nvPicPr>
        <p:blipFill rotWithShape="1">
          <a:blip r:embed="rId5">
            <a:alphaModFix/>
          </a:blip>
          <a:srcRect r="2372"/>
          <a:stretch/>
        </p:blipFill>
        <p:spPr>
          <a:xfrm>
            <a:off x="4772775" y="1134850"/>
            <a:ext cx="2379549" cy="324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7EBAB6-EA84-2248-8111-33BD777B3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0863" y="3082449"/>
            <a:ext cx="1514373" cy="12383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5F25E6-D840-2BB2-C99D-4C11542198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33" y="-698950"/>
            <a:ext cx="2518226" cy="2518226"/>
          </a:xfrm>
          <a:prstGeom prst="rect">
            <a:avLst/>
          </a:prstGeom>
        </p:spPr>
      </p:pic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8B6CF1BA-BA88-D512-BC87-5521750DA5F1}"/>
              </a:ext>
            </a:extLst>
          </p:cNvPr>
          <p:cNvSpPr/>
          <p:nvPr/>
        </p:nvSpPr>
        <p:spPr>
          <a:xfrm>
            <a:off x="7544697" y="3552424"/>
            <a:ext cx="154781" cy="149175"/>
          </a:xfrm>
          <a:prstGeom prst="flowChartConnector">
            <a:avLst/>
          </a:prstGeom>
          <a:solidFill>
            <a:srgbClr val="9400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/>
        </p:nvSpPr>
        <p:spPr>
          <a:xfrm>
            <a:off x="1320000" y="119725"/>
            <a:ext cx="6504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Habillage Intégral</a:t>
            </a:r>
            <a:endParaRPr sz="3600">
              <a:solidFill>
                <a:srgbClr val="940016"/>
              </a:solidFill>
            </a:endParaRPr>
          </a:p>
        </p:txBody>
      </p:sp>
      <p:sp>
        <p:nvSpPr>
          <p:cNvPr id="238" name="Google Shape;238;p27"/>
          <p:cNvSpPr/>
          <p:nvPr/>
        </p:nvSpPr>
        <p:spPr>
          <a:xfrm>
            <a:off x="1881150" y="891925"/>
            <a:ext cx="53817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Mettez le Majestic Passy à vos couleurs avec ces</a:t>
            </a:r>
            <a:r>
              <a:rPr lang="en-US" sz="1600">
                <a:solidFill>
                  <a:srgbClr val="E73B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espaces </a:t>
            </a:r>
            <a:r>
              <a:rPr lang="en-US" sz="1600" i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Premium</a:t>
            </a:r>
            <a:r>
              <a:rPr lang="en-US" sz="1600" i="1">
                <a:solidFill>
                  <a:srgbClr val="E73B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exceptionnels</a:t>
            </a:r>
            <a:endParaRPr sz="1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9" name="Google Shape;2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5538" y="4803213"/>
            <a:ext cx="2345000" cy="286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7"/>
          <p:cNvPicPr preferRelativeResize="0"/>
          <p:nvPr/>
        </p:nvPicPr>
        <p:blipFill rotWithShape="1">
          <a:blip r:embed="rId4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7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5099" y="719349"/>
            <a:ext cx="2104350" cy="25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7"/>
          <p:cNvPicPr preferRelativeResize="0"/>
          <p:nvPr/>
        </p:nvPicPr>
        <p:blipFill rotWithShape="1">
          <a:blip r:embed="rId5">
            <a:alphaModFix/>
          </a:blip>
          <a:srcRect t="13311" b="3181"/>
          <a:stretch/>
        </p:blipFill>
        <p:spPr>
          <a:xfrm>
            <a:off x="4675313" y="3067175"/>
            <a:ext cx="2641777" cy="149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7"/>
          <p:cNvPicPr preferRelativeResize="0"/>
          <p:nvPr/>
        </p:nvPicPr>
        <p:blipFill rotWithShape="1">
          <a:blip r:embed="rId6">
            <a:alphaModFix/>
          </a:blip>
          <a:srcRect r="-1030"/>
          <a:stretch/>
        </p:blipFill>
        <p:spPr>
          <a:xfrm>
            <a:off x="1938513" y="3067175"/>
            <a:ext cx="2641775" cy="144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/>
          <p:cNvPicPr preferRelativeResize="0"/>
          <p:nvPr/>
        </p:nvPicPr>
        <p:blipFill rotWithShape="1">
          <a:blip r:embed="rId7">
            <a:alphaModFix/>
          </a:blip>
          <a:srcRect r="2391"/>
          <a:stretch/>
        </p:blipFill>
        <p:spPr>
          <a:xfrm>
            <a:off x="1938512" y="1523750"/>
            <a:ext cx="2604549" cy="14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5312" y="1533644"/>
            <a:ext cx="2641774" cy="1481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8"/>
          <p:cNvSpPr/>
          <p:nvPr/>
        </p:nvSpPr>
        <p:spPr>
          <a:xfrm>
            <a:off x="18738" y="935199"/>
            <a:ext cx="9143700" cy="9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Montserrat"/>
                <a:ea typeface="Montserrat"/>
                <a:cs typeface="Montserrat"/>
                <a:sym typeface="Montserrat"/>
              </a:rPr>
              <a:t>U</a:t>
            </a:r>
            <a:r>
              <a:rPr lang="en-US"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 mensuel gratuit et distribué à 10 000 exemplaires</a:t>
            </a:r>
            <a:endParaRPr sz="16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dans </a:t>
            </a:r>
            <a:r>
              <a:rPr lang="en-US" sz="1600">
                <a:latin typeface="Montserrat Medium"/>
                <a:ea typeface="Montserrat Medium"/>
                <a:cs typeface="Montserrat Medium"/>
                <a:sym typeface="Montserrat Medium"/>
              </a:rPr>
              <a:t>no</a:t>
            </a:r>
            <a:r>
              <a:rPr lang="en-US" sz="16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 5 </a:t>
            </a:r>
            <a:r>
              <a:rPr lang="en-US" sz="1600">
                <a:latin typeface="Montserrat Medium"/>
                <a:ea typeface="Montserrat Medium"/>
                <a:cs typeface="Montserrat Medium"/>
                <a:sym typeface="Montserrat Medium"/>
              </a:rPr>
              <a:t>cinémas </a:t>
            </a:r>
            <a:r>
              <a:rPr lang="en-US" sz="160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et </a:t>
            </a:r>
            <a:r>
              <a:rPr lang="en-US" sz="1600">
                <a:latin typeface="Montserrat Medium"/>
                <a:ea typeface="Montserrat Medium"/>
                <a:cs typeface="Montserrat Medium"/>
                <a:sym typeface="Montserrat Medium"/>
              </a:rPr>
              <a:t>chez nos partenaires culturels franciliens</a:t>
            </a:r>
            <a:endParaRPr sz="16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Montserrat Medium"/>
                <a:ea typeface="Montserrat Medium"/>
                <a:cs typeface="Montserrat Medium"/>
                <a:sym typeface="Montserrat Medium"/>
              </a:rPr>
              <a:t>Le magazine paraît le premier mercredi du mois</a:t>
            </a:r>
            <a:endParaRPr sz="16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2" name="Google Shape;252;p28"/>
          <p:cNvSpPr/>
          <p:nvPr/>
        </p:nvSpPr>
        <p:spPr>
          <a:xfrm>
            <a:off x="342738" y="1910500"/>
            <a:ext cx="2366100" cy="9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>
                <a:solidFill>
                  <a:srgbClr val="94001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Print</a:t>
            </a:r>
            <a:endParaRPr sz="2400" i="0" u="none" strike="noStrike" cap="none">
              <a:solidFill>
                <a:srgbClr val="94001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___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12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ifférents formats</a:t>
            </a: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adaptés à vo</a:t>
            </a: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s </a:t>
            </a:r>
            <a:r>
              <a:rPr lang="en-US" sz="12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besoi</a:t>
            </a: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ns</a:t>
            </a:r>
            <a:endParaRPr sz="120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28"/>
          <p:cNvSpPr/>
          <p:nvPr/>
        </p:nvSpPr>
        <p:spPr>
          <a:xfrm>
            <a:off x="2604300" y="1910500"/>
            <a:ext cx="3672900" cy="9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>
                <a:solidFill>
                  <a:srgbClr val="94001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Publi-rédactionnel</a:t>
            </a:r>
            <a:endParaRPr sz="2400" i="0" u="none" strike="noStrike" cap="none">
              <a:solidFill>
                <a:srgbClr val="94001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___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M</a:t>
            </a:r>
            <a:r>
              <a:rPr lang="en-US" sz="12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ise en avant dans nos rubriques,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articles et </a:t>
            </a:r>
            <a:r>
              <a:rPr lang="en-US" sz="12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interviews</a:t>
            </a:r>
            <a:endParaRPr sz="120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28"/>
          <p:cNvSpPr/>
          <p:nvPr/>
        </p:nvSpPr>
        <p:spPr>
          <a:xfrm>
            <a:off x="6168461" y="1910500"/>
            <a:ext cx="2670000" cy="9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4001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</a:t>
            </a:r>
            <a:r>
              <a:rPr lang="en-US" sz="2400" i="0" u="none" strike="noStrike" cap="none">
                <a:solidFill>
                  <a:srgbClr val="94001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igital</a:t>
            </a:r>
            <a:endParaRPr sz="2400" i="0" u="none" strike="noStrike" cap="none">
              <a:solidFill>
                <a:srgbClr val="94001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___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"/>
                <a:ea typeface="Montserrat"/>
                <a:cs typeface="Montserrat"/>
                <a:sym typeface="Montserrat"/>
              </a:rPr>
              <a:t>https://www.calameo.com/read/006584667145c060bab20</a:t>
            </a:r>
            <a:endParaRPr sz="120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5" name="Google Shape;2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6725" y="209550"/>
            <a:ext cx="3410550" cy="72565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8"/>
          <p:cNvSpPr txBox="1"/>
          <p:nvPr/>
        </p:nvSpPr>
        <p:spPr>
          <a:xfrm>
            <a:off x="2237525" y="288700"/>
            <a:ext cx="60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3.</a:t>
            </a:r>
            <a:endParaRPr sz="3600" b="1" dirty="0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7" name="Google Shape;257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78244">
            <a:off x="840707" y="3014850"/>
            <a:ext cx="907310" cy="135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1599" y="3026850"/>
            <a:ext cx="910925" cy="13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5453" y="3026850"/>
            <a:ext cx="1917972" cy="14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2549" y="3026850"/>
            <a:ext cx="910925" cy="13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88895">
            <a:off x="4201066" y="3050825"/>
            <a:ext cx="825467" cy="123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2549" y="3026850"/>
            <a:ext cx="910925" cy="13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952905">
            <a:off x="1380362" y="3067522"/>
            <a:ext cx="859626" cy="1291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/>
          <p:cNvPicPr preferRelativeResize="0"/>
          <p:nvPr/>
        </p:nvPicPr>
        <p:blipFill rotWithShape="1">
          <a:blip r:embed="rId9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0" name="Google Shape;270;p29"/>
          <p:cNvGraphicFramePr/>
          <p:nvPr/>
        </p:nvGraphicFramePr>
        <p:xfrm>
          <a:off x="140325" y="130463"/>
          <a:ext cx="4867800" cy="3808485"/>
        </p:xfrm>
        <a:graphic>
          <a:graphicData uri="http://schemas.openxmlformats.org/drawingml/2006/table">
            <a:tbl>
              <a:tblPr>
                <a:noFill/>
                <a:tableStyleId>{C8CAF720-EB91-4FD8-9F63-3F7D12AD56B9}</a:tableStyleId>
              </a:tblPr>
              <a:tblGrid>
                <a:gridCol w="237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725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CE8B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CINÉMA5</a:t>
                      </a:r>
                      <a:endParaRPr sz="2400">
                        <a:solidFill>
                          <a:srgbClr val="FFCE8B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4001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4001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4001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4001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4001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94001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Espace</a:t>
                      </a:r>
                      <a:endParaRPr sz="1600" b="1">
                        <a:solidFill>
                          <a:srgbClr val="940016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4001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CE8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94001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Dimensions (cm)</a:t>
                      </a:r>
                      <a:endParaRPr sz="1600" b="1">
                        <a:solidFill>
                          <a:srgbClr val="940016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4001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CE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Couverture</a:t>
                      </a:r>
                      <a:r>
                        <a:rPr lang="en-US">
                          <a:solidFill>
                            <a:srgbClr val="940016"/>
                          </a:solidFill>
                          <a:latin typeface="Montserrat Black"/>
                          <a:ea typeface="Montserrat Black"/>
                          <a:cs typeface="Montserrat Black"/>
                          <a:sym typeface="Montserrat Black"/>
                        </a:rPr>
                        <a:t>*</a:t>
                      </a:r>
                      <a:endParaRPr>
                        <a:solidFill>
                          <a:srgbClr val="940016"/>
                        </a:solidFill>
                        <a:latin typeface="Montserrat Black"/>
                        <a:ea typeface="Montserrat Black"/>
                        <a:cs typeface="Montserrat Black"/>
                        <a:sym typeface="Montserrat Black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 14,35 x H 18,40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4e de couverture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 16 x H 24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2e de couverture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 16 x H 24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Page quadri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 16 x H 24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Demi page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 16 x H 12</a:t>
                      </a:r>
                      <a:endParaRPr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>
                    <a:solidFill>
                      <a:srgbClr val="FFF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1" name="Google Shape;271;p29"/>
          <p:cNvSpPr txBox="1"/>
          <p:nvPr/>
        </p:nvSpPr>
        <p:spPr>
          <a:xfrm>
            <a:off x="64125" y="3974500"/>
            <a:ext cx="45891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4001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*</a:t>
            </a:r>
            <a:r>
              <a:rPr lang="en-US" sz="1100">
                <a:solidFill>
                  <a:srgbClr val="E73B2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100">
                <a:latin typeface="Montserrat Medium"/>
                <a:ea typeface="Montserrat Medium"/>
                <a:cs typeface="Montserrat Medium"/>
                <a:sym typeface="Montserrat Medium"/>
              </a:rPr>
              <a:t>Espace réservé aux distributeurs cinéma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64125" y="4231800"/>
            <a:ext cx="5818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Montserrat"/>
                <a:ea typeface="Montserrat"/>
                <a:cs typeface="Montserrat"/>
                <a:sym typeface="Montserrat"/>
              </a:rPr>
              <a:t>&gt; SPÉS TECHS :</a:t>
            </a:r>
            <a:r>
              <a:rPr lang="en-US" sz="11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100">
                <a:latin typeface="Montserrat Medium"/>
                <a:ea typeface="Montserrat Medium"/>
                <a:cs typeface="Montserrat Medium"/>
                <a:sym typeface="Montserrat Medium"/>
              </a:rPr>
              <a:t>fichier pdf pour impression, 300dpi, 3mm de fond perdu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3" name="Google Shape;273;p29"/>
          <p:cNvSpPr/>
          <p:nvPr/>
        </p:nvSpPr>
        <p:spPr>
          <a:xfrm>
            <a:off x="5165900" y="738800"/>
            <a:ext cx="3887700" cy="20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 Cinémathèque (12e)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 Palais de Tokyo (16e)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 Monfort (15e)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 13e Art (13e)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 Seine Musicale (92)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 </a:t>
            </a:r>
            <a:r>
              <a:rPr lang="en-US" sz="11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Maroquinerie</a:t>
            </a: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(20e)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L’Opéra</a:t>
            </a: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Comique (2e)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 Théâtre de la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Bastille (15e)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 Théâtre 13 (13e)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4" name="Google Shape;274;p29"/>
          <p:cNvSpPr/>
          <p:nvPr/>
        </p:nvSpPr>
        <p:spPr>
          <a:xfrm>
            <a:off x="7313275" y="738800"/>
            <a:ext cx="1669800" cy="15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ESRA (15e)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Prép’Art</a:t>
            </a: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(11e)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ESEC (12e)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ICART (8e) 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EFAP (14e)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940016"/>
              </a:buClr>
              <a:buSzPts val="1100"/>
              <a:buFont typeface="Montserrat Medium"/>
              <a:buChar char="●"/>
            </a:pPr>
            <a:r>
              <a:rPr lang="en-US" sz="11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 Bibl. de la Sorbonne (5e)</a:t>
            </a: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5" name="Google Shape;275;p29"/>
          <p:cNvSpPr txBox="1"/>
          <p:nvPr/>
        </p:nvSpPr>
        <p:spPr>
          <a:xfrm>
            <a:off x="5256400" y="90800"/>
            <a:ext cx="3887700" cy="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94001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LISTE NON-EXHAUSTIVE DES POINTS DE DISTRIBUTION :</a:t>
            </a:r>
            <a:endParaRPr sz="1500">
              <a:solidFill>
                <a:srgbClr val="94001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276" name="Google Shape;276;p29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8" name="Google Shape;2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7150" y="1977525"/>
            <a:ext cx="2966449" cy="296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5C7EB8-5EFD-9E7D-DC55-A4FEDC8CB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5256400" y="2680512"/>
            <a:ext cx="1185650" cy="8892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0"/>
          <p:cNvSpPr/>
          <p:nvPr/>
        </p:nvSpPr>
        <p:spPr>
          <a:xfrm>
            <a:off x="509550" y="1476001"/>
            <a:ext cx="4182000" cy="28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 </a:t>
            </a:r>
            <a:r>
              <a:rPr lang="en-US" sz="1600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espace</a:t>
            </a:r>
            <a:r>
              <a:rPr lang="en-US" sz="1600" i="0" u="none" strike="noStrike" cap="none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i="1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Premium</a:t>
            </a:r>
            <a:r>
              <a:rPr lang="en-US" sz="1600" dirty="0">
                <a:latin typeface="Montserrat Medium"/>
                <a:ea typeface="Montserrat Medium"/>
                <a:cs typeface="Montserrat Medium"/>
                <a:sym typeface="Montserrat Medium"/>
              </a:rPr>
              <a:t>, avant le début</a:t>
            </a:r>
            <a:endParaRPr sz="16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Montserrat Medium"/>
                <a:ea typeface="Montserrat Medium"/>
                <a:cs typeface="Montserrat Medium"/>
                <a:sym typeface="Montserrat Medium"/>
              </a:rPr>
              <a:t>du film, </a:t>
            </a:r>
            <a:r>
              <a:rPr lang="en-US" sz="1600" dirty="0" err="1">
                <a:latin typeface="Montserrat Medium"/>
                <a:ea typeface="Montserrat Medium"/>
                <a:cs typeface="Montserrat Medium"/>
                <a:sym typeface="Montserrat Medium"/>
              </a:rPr>
              <a:t>quand</a:t>
            </a:r>
            <a:r>
              <a:rPr lang="en-US" sz="1600" dirty="0">
                <a:latin typeface="Montserrat Medium"/>
                <a:ea typeface="Montserrat Medium"/>
                <a:cs typeface="Montserrat Medium"/>
                <a:sym typeface="Montserrat Medium"/>
              </a:rPr>
              <a:t> les </a:t>
            </a:r>
            <a:r>
              <a:rPr lang="en-US" sz="1600" dirty="0" err="1">
                <a:latin typeface="Montserrat Medium"/>
                <a:ea typeface="Montserrat Medium"/>
                <a:cs typeface="Montserrat Medium"/>
                <a:sym typeface="Montserrat Medium"/>
              </a:rPr>
              <a:t>lumières</a:t>
            </a:r>
            <a:endParaRPr sz="16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Montserrat Medium"/>
                <a:ea typeface="Montserrat Medium"/>
                <a:cs typeface="Montserrat Medium"/>
                <a:sym typeface="Montserrat Medium"/>
              </a:rPr>
              <a:t>(et les portables !) </a:t>
            </a:r>
            <a:r>
              <a:rPr lang="en-US" sz="1600" dirty="0" err="1">
                <a:latin typeface="Montserrat Medium"/>
                <a:ea typeface="Montserrat Medium"/>
                <a:cs typeface="Montserrat Medium"/>
                <a:sym typeface="Montserrat Medium"/>
              </a:rPr>
              <a:t>s’éteignent</a:t>
            </a:r>
            <a:endParaRPr sz="16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Montserrat Medium"/>
                <a:ea typeface="Montserrat Medium"/>
                <a:cs typeface="Montserrat Medium"/>
                <a:sym typeface="Montserrat Medium"/>
              </a:rPr>
              <a:t>U</a:t>
            </a:r>
            <a:r>
              <a:rPr lang="en-US" sz="1600" i="0" u="none" strike="noStrike" cap="none" dirty="0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 </a:t>
            </a:r>
            <a:r>
              <a:rPr lang="en-US" sz="1600" i="0" u="none" strike="noStrike" cap="none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visibilité</a:t>
            </a:r>
            <a:r>
              <a:rPr lang="en-US" sz="1600" i="0" u="none" strike="noStrike" cap="none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à grande </a:t>
            </a:r>
            <a:r>
              <a:rPr lang="en-US" sz="1600" i="0" u="none" strike="noStrike" cap="none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échelle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pour toucher </a:t>
            </a: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 public </a:t>
            </a:r>
            <a:r>
              <a:rPr lang="en-US" sz="1600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captif</a:t>
            </a: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et </a:t>
            </a:r>
            <a:r>
              <a:rPr lang="en-US" sz="1600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ciblé</a:t>
            </a:r>
            <a:endParaRPr sz="1600" dirty="0">
              <a:solidFill>
                <a:srgbClr val="B8021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E73B2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Pour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campagne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d’une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semaine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sur les 16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écrans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votre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bande-annonce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touchera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moyenne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15 000 contacts </a:t>
            </a:r>
            <a:endParaRPr sz="1600" b="1" dirty="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30"/>
          <p:cNvSpPr txBox="1"/>
          <p:nvPr/>
        </p:nvSpPr>
        <p:spPr>
          <a:xfrm>
            <a:off x="509550" y="236550"/>
            <a:ext cx="8124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4. Bande Annonce</a:t>
            </a:r>
            <a:endParaRPr lang="fr-FR" sz="3600" b="1">
              <a:solidFill>
                <a:srgbClr val="940016"/>
              </a:solidFill>
              <a:latin typeface="Montserrat ExtraBold"/>
              <a:ea typeface="Montserrat"/>
              <a:cs typeface="Montserrat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solidFill>
                  <a:srgbClr val="FDBC6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-espace </a:t>
            </a:r>
            <a:r>
              <a:rPr lang="en-US" sz="2400" i="1">
                <a:solidFill>
                  <a:srgbClr val="FDBC6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Premium</a:t>
            </a:r>
            <a:r>
              <a:rPr lang="en-US" sz="2400" i="1">
                <a:solidFill>
                  <a:srgbClr val="FDBC6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</a:t>
            </a:r>
            <a:endParaRPr sz="2400" i="1">
              <a:solidFill>
                <a:srgbClr val="FDBC6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5" name="Google Shape;2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2625" y="1475988"/>
            <a:ext cx="3758423" cy="28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0"/>
          <p:cNvSpPr/>
          <p:nvPr/>
        </p:nvSpPr>
        <p:spPr>
          <a:xfrm>
            <a:off x="6267375" y="1887950"/>
            <a:ext cx="1171800" cy="5253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7" name="Google Shape;287;p30"/>
          <p:cNvPicPr preferRelativeResize="0"/>
          <p:nvPr/>
        </p:nvPicPr>
        <p:blipFill rotWithShape="1">
          <a:blip r:embed="rId4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1"/>
          <p:cNvSpPr txBox="1"/>
          <p:nvPr/>
        </p:nvSpPr>
        <p:spPr>
          <a:xfrm>
            <a:off x="302250" y="2466800"/>
            <a:ext cx="3983100" cy="20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Montserrat ExtraBold"/>
                <a:ea typeface="Montserrat ExtraBold"/>
                <a:cs typeface="Montserrat ExtraBold"/>
                <a:sym typeface="Montserrat ExtraBold"/>
              </a:rPr>
              <a:t>ESPACE </a:t>
            </a:r>
            <a:r>
              <a:rPr lang="en-US" sz="1600" i="1">
                <a:latin typeface="Montserrat ExtraBold"/>
                <a:ea typeface="Montserrat ExtraBold"/>
                <a:cs typeface="Montserrat ExtraBold"/>
                <a:sym typeface="Montserrat ExtraBold"/>
              </a:rPr>
              <a:t>PREMIUM </a:t>
            </a:r>
            <a:r>
              <a:rPr lang="en-US" sz="1600">
                <a:latin typeface="Montserrat ExtraBold"/>
                <a:ea typeface="Montserrat ExtraBold"/>
                <a:cs typeface="Montserrat ExtraBold"/>
                <a:sym typeface="Montserrat ExtraBold"/>
              </a:rPr>
              <a:t>:</a:t>
            </a:r>
            <a:endParaRPr sz="1600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Font typeface="Montserrat Medium"/>
              <a:buChar char="●"/>
            </a:pPr>
            <a:r>
              <a:rPr lang="en-US" sz="1600">
                <a:latin typeface="Montserrat Medium"/>
                <a:ea typeface="Montserrat Medium"/>
                <a:cs typeface="Montserrat Medium"/>
                <a:sym typeface="Montserrat Medium"/>
              </a:rPr>
              <a:t>bloqué à 6 minutes maximum</a:t>
            </a:r>
            <a:endParaRPr sz="16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30200" algn="just" rtl="0">
              <a:spcBef>
                <a:spcPts val="0"/>
              </a:spcBef>
              <a:spcAft>
                <a:spcPts val="0"/>
              </a:spcAft>
              <a:buSzPts val="1600"/>
              <a:buFont typeface="Montserrat Medium"/>
              <a:buChar char="●"/>
            </a:pPr>
            <a:r>
              <a:rPr lang="en-US" sz="1600">
                <a:latin typeface="Montserrat Medium"/>
                <a:ea typeface="Montserrat Medium"/>
                <a:cs typeface="Montserrat Medium"/>
                <a:sym typeface="Montserrat Medium"/>
              </a:rPr>
              <a:t>encadré par un carton spécial pour mettre en valeur les annonces</a:t>
            </a:r>
            <a:endParaRPr sz="18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94" name="Google Shape;294;p31"/>
          <p:cNvGrpSpPr/>
          <p:nvPr/>
        </p:nvGrpSpPr>
        <p:grpSpPr>
          <a:xfrm>
            <a:off x="356348" y="848799"/>
            <a:ext cx="2658403" cy="665274"/>
            <a:chOff x="1083025" y="2306625"/>
            <a:chExt cx="1834900" cy="772048"/>
          </a:xfrm>
        </p:grpSpPr>
        <p:sp>
          <p:nvSpPr>
            <p:cNvPr id="295" name="Google Shape;295;p31"/>
            <p:cNvSpPr txBox="1"/>
            <p:nvPr/>
          </p:nvSpPr>
          <p:spPr>
            <a:xfrm>
              <a:off x="1263141" y="2614273"/>
              <a:ext cx="1505100" cy="46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4343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Annonces générales</a:t>
              </a:r>
              <a:endParaRPr sz="12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296" name="Google Shape;296;p31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 </a:t>
              </a:r>
              <a:endParaRPr/>
            </a:p>
          </p:txBody>
        </p:sp>
        <p:sp>
          <p:nvSpPr>
            <p:cNvPr id="297" name="Google Shape;297;p31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rgbClr val="8585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" name="Google Shape;298;p31"/>
          <p:cNvGrpSpPr/>
          <p:nvPr/>
        </p:nvGrpSpPr>
        <p:grpSpPr>
          <a:xfrm>
            <a:off x="2942069" y="846904"/>
            <a:ext cx="2317201" cy="810108"/>
            <a:chOff x="1083025" y="2306625"/>
            <a:chExt cx="2046093" cy="940128"/>
          </a:xfrm>
        </p:grpSpPr>
        <p:sp>
          <p:nvSpPr>
            <p:cNvPr id="299" name="Google Shape;299;p31"/>
            <p:cNvSpPr txBox="1"/>
            <p:nvPr/>
          </p:nvSpPr>
          <p:spPr>
            <a:xfrm>
              <a:off x="1083118" y="2603853"/>
              <a:ext cx="2046000" cy="6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4343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Bandes-annonces</a:t>
              </a:r>
              <a:endParaRPr sz="12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4343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Nos événements</a:t>
              </a:r>
              <a:endParaRPr sz="12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00" name="Google Shape;300;p31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 </a:t>
              </a:r>
              <a:endParaRPr/>
            </a:p>
          </p:txBody>
        </p:sp>
        <p:sp>
          <p:nvSpPr>
            <p:cNvPr id="301" name="Google Shape;301;p31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rgbClr val="8585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31"/>
          <p:cNvGrpSpPr/>
          <p:nvPr/>
        </p:nvGrpSpPr>
        <p:grpSpPr>
          <a:xfrm>
            <a:off x="4896950" y="809272"/>
            <a:ext cx="1746777" cy="903964"/>
            <a:chOff x="1083031" y="2260765"/>
            <a:chExt cx="1834850" cy="1049047"/>
          </a:xfrm>
        </p:grpSpPr>
        <p:sp>
          <p:nvSpPr>
            <p:cNvPr id="303" name="Google Shape;303;p31"/>
            <p:cNvSpPr txBox="1"/>
            <p:nvPr/>
          </p:nvSpPr>
          <p:spPr>
            <a:xfrm>
              <a:off x="1268018" y="2638412"/>
              <a:ext cx="15051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940016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ESPACE </a:t>
              </a:r>
              <a:r>
                <a:rPr lang="en-US" sz="1200" i="1">
                  <a:solidFill>
                    <a:srgbClr val="940016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PREMIUM</a:t>
              </a:r>
              <a:endParaRPr sz="1200" i="1">
                <a:solidFill>
                  <a:srgbClr val="940016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04" name="Google Shape;304;p31"/>
            <p:cNvSpPr/>
            <p:nvPr/>
          </p:nvSpPr>
          <p:spPr>
            <a:xfrm flipH="1">
              <a:off x="1083031" y="2260765"/>
              <a:ext cx="1834800" cy="189300"/>
            </a:xfrm>
            <a:prstGeom prst="parallelogram">
              <a:avLst>
                <a:gd name="adj" fmla="val 96952"/>
              </a:avLst>
            </a:prstGeom>
            <a:solidFill>
              <a:srgbClr val="940016">
                <a:alpha val="536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>
                  <a:solidFill>
                    <a:srgbClr val="940016"/>
                  </a:solidFill>
                </a:rPr>
                <a:t>  </a:t>
              </a:r>
              <a:endParaRPr>
                <a:solidFill>
                  <a:srgbClr val="940016"/>
                </a:solidFill>
              </a:endParaRPr>
            </a:p>
          </p:txBody>
        </p:sp>
        <p:sp>
          <p:nvSpPr>
            <p:cNvPr id="305" name="Google Shape;305;p31"/>
            <p:cNvSpPr/>
            <p:nvPr/>
          </p:nvSpPr>
          <p:spPr>
            <a:xfrm>
              <a:off x="1083081" y="2460463"/>
              <a:ext cx="1834800" cy="189300"/>
            </a:xfrm>
            <a:prstGeom prst="parallelogram">
              <a:avLst>
                <a:gd name="adj" fmla="val 96952"/>
              </a:avLst>
            </a:prstGeom>
            <a:solidFill>
              <a:srgbClr val="9400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" name="Google Shape;306;p31"/>
          <p:cNvGrpSpPr/>
          <p:nvPr/>
        </p:nvGrpSpPr>
        <p:grpSpPr>
          <a:xfrm>
            <a:off x="6558790" y="848799"/>
            <a:ext cx="3008502" cy="721886"/>
            <a:chOff x="1083025" y="2306625"/>
            <a:chExt cx="1834900" cy="837746"/>
          </a:xfrm>
        </p:grpSpPr>
        <p:sp>
          <p:nvSpPr>
            <p:cNvPr id="307" name="Google Shape;307;p31"/>
            <p:cNvSpPr txBox="1"/>
            <p:nvPr/>
          </p:nvSpPr>
          <p:spPr>
            <a:xfrm>
              <a:off x="1192799" y="2614271"/>
              <a:ext cx="1505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4343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FILM</a:t>
              </a:r>
              <a:endParaRPr sz="1600">
                <a:solidFill>
                  <a:srgbClr val="434343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308" name="Google Shape;308;p31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  </a:t>
              </a:r>
              <a:endParaRPr/>
            </a:p>
          </p:txBody>
        </p:sp>
        <p:sp>
          <p:nvSpPr>
            <p:cNvPr id="309" name="Google Shape;309;p31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rgbClr val="8585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10" name="Google Shape;310;p31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160" y="2453262"/>
            <a:ext cx="3236565" cy="2001263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 txBox="1"/>
          <p:nvPr/>
        </p:nvSpPr>
        <p:spPr>
          <a:xfrm>
            <a:off x="4854325" y="4349513"/>
            <a:ext cx="2123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Source : Dentsu Aegis Network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31"/>
          <p:cNvSpPr txBox="1"/>
          <p:nvPr/>
        </p:nvSpPr>
        <p:spPr>
          <a:xfrm>
            <a:off x="4422775" y="1620113"/>
            <a:ext cx="4401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75%+ :</a:t>
            </a:r>
            <a:endParaRPr sz="1600" b="1" dirty="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le </a:t>
            </a:r>
            <a:r>
              <a:rPr lang="en-US" sz="1600" b="1" dirty="0" err="1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meilleur</a:t>
            </a: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dirty="0" err="1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taux</a:t>
            </a: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600" b="1" dirty="0" err="1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mémorisation</a:t>
            </a:r>
            <a:endParaRPr sz="1600" b="1" dirty="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tous</a:t>
            </a: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dirty="0" err="1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médias</a:t>
            </a: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dirty="0" err="1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confondus</a:t>
            </a: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!</a:t>
            </a:r>
            <a:endParaRPr sz="1600" b="1" dirty="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31"/>
          <p:cNvPicPr preferRelativeResize="0"/>
          <p:nvPr/>
        </p:nvPicPr>
        <p:blipFill rotWithShape="1">
          <a:blip r:embed="rId4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1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1"/>
          <p:cNvSpPr txBox="1"/>
          <p:nvPr/>
        </p:nvSpPr>
        <p:spPr>
          <a:xfrm>
            <a:off x="1320000" y="129725"/>
            <a:ext cx="650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rgbClr val="FCB24F"/>
                </a:solidFill>
                <a:latin typeface="Montserrat"/>
                <a:ea typeface="Montserrat"/>
                <a:cs typeface="Montserrat"/>
                <a:sym typeface="Montserrat"/>
              </a:rPr>
              <a:t>L’espace Premium</a:t>
            </a:r>
            <a:endParaRPr sz="2400" i="1">
              <a:solidFill>
                <a:srgbClr val="FCB24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2"/>
          <p:cNvSpPr/>
          <p:nvPr/>
        </p:nvSpPr>
        <p:spPr>
          <a:xfrm>
            <a:off x="5322900" y="1801602"/>
            <a:ext cx="2352900" cy="2343300"/>
          </a:xfrm>
          <a:prstGeom prst="ellipse">
            <a:avLst/>
          </a:prstGeom>
          <a:solidFill>
            <a:srgbClr val="FCB2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2"/>
          <p:cNvSpPr/>
          <p:nvPr/>
        </p:nvSpPr>
        <p:spPr>
          <a:xfrm>
            <a:off x="150" y="278754"/>
            <a:ext cx="91437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5. Billets de cinéma</a:t>
            </a:r>
            <a:endParaRPr lang="fr-FR" sz="3600" b="1">
              <a:solidFill>
                <a:srgbClr val="940016"/>
              </a:solidFill>
              <a:latin typeface="Montserrat ExtraBold"/>
              <a:ea typeface="Montserrat"/>
              <a:cs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à votre image</a:t>
            </a:r>
            <a:endParaRPr sz="3600" b="1">
              <a:solidFill>
                <a:srgbClr val="940016"/>
              </a:solidFill>
              <a:latin typeface="Montserrat ExtraBold"/>
              <a:ea typeface="Montserrat"/>
              <a:cs typeface="Montserrat"/>
            </a:endParaRPr>
          </a:p>
        </p:txBody>
      </p:sp>
      <p:sp>
        <p:nvSpPr>
          <p:cNvPr id="322" name="Google Shape;322;p32"/>
          <p:cNvSpPr txBox="1"/>
          <p:nvPr/>
        </p:nvSpPr>
        <p:spPr>
          <a:xfrm>
            <a:off x="353500" y="1879600"/>
            <a:ext cx="41232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Imprimez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un </a:t>
            </a:r>
            <a:r>
              <a:rPr lang="en-US" sz="1600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visuel</a:t>
            </a:r>
            <a:r>
              <a:rPr lang="en-US" sz="1600" dirty="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quadrichrome</a:t>
            </a:r>
            <a:endParaRPr sz="1600" dirty="0">
              <a:solidFill>
                <a:srgbClr val="B8021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 dos de </a:t>
            </a:r>
            <a:r>
              <a:rPr lang="en-US" sz="16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18 000 à 54 000 billets</a:t>
            </a:r>
            <a:endParaRPr sz="1600" b="1" dirty="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 cinéma</a:t>
            </a: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Répartis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comme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vous le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souhaitez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dans les 5 </a:t>
            </a:r>
            <a:r>
              <a:rPr lang="en-US" sz="16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cinémas</a:t>
            </a:r>
            <a:r>
              <a:rPr lang="en-US" sz="16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Dulac</a:t>
            </a: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3" name="Google Shape;323;p32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2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5" name="Google Shape;32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860101">
            <a:off x="4891723" y="1088631"/>
            <a:ext cx="3129647" cy="3912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683121">
            <a:off x="4972123" y="940805"/>
            <a:ext cx="3129647" cy="3912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16761">
            <a:off x="5464823" y="887003"/>
            <a:ext cx="3129648" cy="3912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3"/>
          <p:cNvSpPr txBox="1"/>
          <p:nvPr/>
        </p:nvSpPr>
        <p:spPr>
          <a:xfrm>
            <a:off x="2522950" y="282682"/>
            <a:ext cx="4098100" cy="738633"/>
          </a:xfrm>
          <a:prstGeom prst="rect">
            <a:avLst/>
          </a:prstGeom>
          <a:solidFill>
            <a:srgbClr val="94001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Montserrat ExtraBold"/>
                <a:ea typeface="Montserrat"/>
                <a:cs typeface="Montserrat"/>
                <a:sym typeface="Montserrat"/>
              </a:rPr>
              <a:t>PARTENARIATS</a:t>
            </a:r>
            <a:endParaRPr lang="fr-FR" sz="2400">
              <a:solidFill>
                <a:schemeClr val="lt1"/>
              </a:solidFill>
              <a:latin typeface="Montserrat ExtraBold"/>
              <a:ea typeface="Montserrat Black"/>
              <a:cs typeface="Montserrat Black"/>
            </a:endParaRPr>
          </a:p>
        </p:txBody>
      </p:sp>
      <p:sp>
        <p:nvSpPr>
          <p:cNvPr id="333" name="Google Shape;333;p33"/>
          <p:cNvSpPr txBox="1"/>
          <p:nvPr/>
        </p:nvSpPr>
        <p:spPr>
          <a:xfrm>
            <a:off x="1807800" y="1019575"/>
            <a:ext cx="5528400" cy="9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Créons</a:t>
            </a:r>
            <a:r>
              <a:rPr lang="en-US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un lien entre </a:t>
            </a:r>
            <a:r>
              <a:rPr lang="en-US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nos</a:t>
            </a:r>
            <a:r>
              <a:rPr lang="en-US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structures et </a:t>
            </a:r>
            <a:r>
              <a:rPr lang="en-US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bénéficiez</a:t>
            </a:r>
            <a:endParaRPr lang="fr-FR"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 </a:t>
            </a:r>
            <a:r>
              <a:rPr lang="en-US" sz="1200" b="1" dirty="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remises </a:t>
            </a:r>
            <a:r>
              <a:rPr lang="en-US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sur </a:t>
            </a:r>
            <a:r>
              <a:rPr lang="en-US" sz="120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vos</a:t>
            </a:r>
            <a:r>
              <a:rPr lang="en-US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20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achats</a:t>
            </a:r>
            <a:r>
              <a:rPr lang="en-US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20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régie</a:t>
            </a:r>
            <a:r>
              <a:rPr lang="en-US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:</a:t>
            </a:r>
            <a:endParaRPr sz="1200" i="1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</p:txBody>
      </p:sp>
      <p:pic>
        <p:nvPicPr>
          <p:cNvPr id="334" name="Google Shape;334;p33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3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6" name="Google Shape;33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1137213">
            <a:off x="1075457" y="2044951"/>
            <a:ext cx="722811" cy="1075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78213">
            <a:off x="1310062" y="2039443"/>
            <a:ext cx="727336" cy="107909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3"/>
          <p:cNvSpPr txBox="1"/>
          <p:nvPr/>
        </p:nvSpPr>
        <p:spPr>
          <a:xfrm>
            <a:off x="198862" y="3291520"/>
            <a:ext cx="2443800" cy="10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Partenaire CINÉMA5</a:t>
            </a:r>
            <a:endParaRPr sz="1200" b="1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 Medium"/>
                <a:ea typeface="Montserrat Medium"/>
                <a:cs typeface="Montserrat Medium"/>
                <a:sym typeface="Montserrat Medium"/>
              </a:rPr>
              <a:t>Distribuez CINÉMA5 chaque mois auprès de votre public (entre 25 et 100 exemplaires).</a:t>
            </a:r>
            <a:endParaRPr sz="1200"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9" name="Google Shape;339;p33"/>
          <p:cNvSpPr txBox="1"/>
          <p:nvPr/>
        </p:nvSpPr>
        <p:spPr>
          <a:xfrm>
            <a:off x="2526658" y="2710249"/>
            <a:ext cx="2441513" cy="84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Partenaire logo</a:t>
            </a:r>
            <a:endParaRPr sz="1200" b="1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 Medium"/>
                <a:ea typeface="Montserrat Medium"/>
                <a:cs typeface="Montserrat Medium"/>
                <a:sym typeface="Montserrat Medium"/>
              </a:rPr>
              <a:t>Ajoutez le logo MARCEAU MÉDIA à votre campagne.</a:t>
            </a:r>
            <a:endParaRPr sz="1200"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40" name="Google Shape;340;p33" title="Logo Marceau sans S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85610">
            <a:off x="2707531" y="1802457"/>
            <a:ext cx="2443801" cy="62883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 txBox="1"/>
          <p:nvPr/>
        </p:nvSpPr>
        <p:spPr>
          <a:xfrm>
            <a:off x="4630718" y="3264082"/>
            <a:ext cx="2624100" cy="1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940016"/>
                </a:solidFill>
                <a:latin typeface="Montserrat"/>
                <a:ea typeface="Montserrat"/>
                <a:cs typeface="Montserrat"/>
                <a:sym typeface="Montserrat"/>
              </a:rPr>
              <a:t>Invitations</a:t>
            </a:r>
            <a:endParaRPr sz="1200" b="1">
              <a:solidFill>
                <a:srgbClr val="9400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Montserrat Medium"/>
                <a:ea typeface="Montserrat Medium"/>
                <a:cs typeface="Montserrat Medium"/>
                <a:sym typeface="Montserrat Medium"/>
              </a:rPr>
              <a:t>Partagez quelques invitations à Marceau Média pour nous permettre d’inviter nos partenaires à vos événements.</a:t>
            </a:r>
            <a:endParaRPr sz="1200"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2" name="Google Shape;342;p33"/>
          <p:cNvSpPr/>
          <p:nvPr/>
        </p:nvSpPr>
        <p:spPr>
          <a:xfrm>
            <a:off x="5489544" y="2141849"/>
            <a:ext cx="906900" cy="903300"/>
          </a:xfrm>
          <a:prstGeom prst="ellipse">
            <a:avLst/>
          </a:prstGeom>
          <a:solidFill>
            <a:srgbClr val="FCB24F"/>
          </a:solidFill>
          <a:ln>
            <a:noFill/>
          </a:ln>
        </p:spPr>
        <p:txBody>
          <a:bodyPr spcFirstLastPara="1" wrap="square" lIns="35250" tIns="35250" rIns="35250" bIns="35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39"/>
          </a:p>
        </p:txBody>
      </p:sp>
      <p:pic>
        <p:nvPicPr>
          <p:cNvPr id="343" name="Google Shape;34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6739898">
            <a:off x="5339814" y="1867025"/>
            <a:ext cx="1206362" cy="150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6916877">
            <a:off x="5354330" y="1810045"/>
            <a:ext cx="1206361" cy="150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7183236">
            <a:off x="5544248" y="1789306"/>
            <a:ext cx="1206361" cy="15079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28;p47">
            <a:extLst>
              <a:ext uri="{FF2B5EF4-FFF2-40B4-BE49-F238E27FC236}">
                <a16:creationId xmlns:a16="http://schemas.microsoft.com/office/drawing/2014/main" id="{56CDB34D-2302-F401-E36F-3D7DADA97CB5}"/>
              </a:ext>
            </a:extLst>
          </p:cNvPr>
          <p:cNvSpPr/>
          <p:nvPr/>
        </p:nvSpPr>
        <p:spPr>
          <a:xfrm>
            <a:off x="7106246" y="3132526"/>
            <a:ext cx="1945977" cy="75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rPr>
              <a:t>Post ou cross-post sur l'Instagram de Dulac Cinémas avec jeu concours </a:t>
            </a:r>
          </a:p>
        </p:txBody>
      </p:sp>
      <p:sp>
        <p:nvSpPr>
          <p:cNvPr id="4" name="Google Shape;228;p47">
            <a:extLst>
              <a:ext uri="{FF2B5EF4-FFF2-40B4-BE49-F238E27FC236}">
                <a16:creationId xmlns:a16="http://schemas.microsoft.com/office/drawing/2014/main" id="{4755F008-72A9-5963-57A7-BE46FFD989DE}"/>
              </a:ext>
            </a:extLst>
          </p:cNvPr>
          <p:cNvSpPr/>
          <p:nvPr/>
        </p:nvSpPr>
        <p:spPr>
          <a:xfrm>
            <a:off x="7103529" y="3708555"/>
            <a:ext cx="1945977" cy="75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fr" sz="1100" b="1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rPr>
              <a:t>13.2K abonnés</a:t>
            </a:r>
          </a:p>
        </p:txBody>
      </p:sp>
      <p:sp>
        <p:nvSpPr>
          <p:cNvPr id="5" name="Google Shape;339;p33">
            <a:extLst>
              <a:ext uri="{FF2B5EF4-FFF2-40B4-BE49-F238E27FC236}">
                <a16:creationId xmlns:a16="http://schemas.microsoft.com/office/drawing/2014/main" id="{143FB35F-1051-5CC1-222B-00535E32F415}"/>
              </a:ext>
            </a:extLst>
          </p:cNvPr>
          <p:cNvSpPr txBox="1"/>
          <p:nvPr/>
        </p:nvSpPr>
        <p:spPr>
          <a:xfrm>
            <a:off x="6684320" y="2710251"/>
            <a:ext cx="2798700" cy="8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940016"/>
                </a:solidFill>
                <a:latin typeface="Montserrat"/>
                <a:ea typeface="Montserrat Medium"/>
                <a:cs typeface="Montserrat Medium"/>
              </a:rPr>
              <a:t>Communication</a:t>
            </a:r>
          </a:p>
        </p:txBody>
      </p:sp>
      <p:pic>
        <p:nvPicPr>
          <p:cNvPr id="6" name="Image 5" descr="Une image contenant texte, capture d’écran, graphisme, Police&#10;&#10;Le contenu généré par l’IA peut être incorrect.">
            <a:extLst>
              <a:ext uri="{FF2B5EF4-FFF2-40B4-BE49-F238E27FC236}">
                <a16:creationId xmlns:a16="http://schemas.microsoft.com/office/drawing/2014/main" id="{5905229A-8F19-B9B7-CDCB-F6B38C3A4B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8591" y="1264445"/>
            <a:ext cx="914839" cy="12787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4"/>
          <p:cNvSpPr/>
          <p:nvPr/>
        </p:nvSpPr>
        <p:spPr>
          <a:xfrm>
            <a:off x="749800" y="861625"/>
            <a:ext cx="4368900" cy="16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Parce que nous savons qu’un annonceur doit pouvoir se projeter dans sa campagne, nous </a:t>
            </a:r>
            <a:r>
              <a:rPr lang="en-US" sz="1600">
                <a:solidFill>
                  <a:srgbClr val="B8021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garantissons le reportage</a:t>
            </a:r>
            <a:r>
              <a:rPr lang="en-US" sz="16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de vos publicités : photo des affiches, captation des bande-annonces, etc…</a:t>
            </a:r>
            <a:endParaRPr sz="16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1" name="Google Shape;351;p34"/>
          <p:cNvSpPr txBox="1"/>
          <p:nvPr/>
        </p:nvSpPr>
        <p:spPr>
          <a:xfrm>
            <a:off x="1396200" y="213625"/>
            <a:ext cx="6504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Reportage</a:t>
            </a:r>
            <a:endParaRPr lang="fr-FR" sz="3600">
              <a:solidFill>
                <a:srgbClr val="940016"/>
              </a:solidFill>
              <a:latin typeface="Montserrat ExtraBold"/>
            </a:endParaRPr>
          </a:p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27782"/>
          <a:stretch/>
        </p:blipFill>
        <p:spPr>
          <a:xfrm>
            <a:off x="868150" y="2614399"/>
            <a:ext cx="3443476" cy="186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4"/>
          <p:cNvPicPr preferRelativeResize="0"/>
          <p:nvPr/>
        </p:nvPicPr>
        <p:blipFill rotWithShape="1">
          <a:blip r:embed="rId4">
            <a:alphaModFix/>
          </a:blip>
          <a:srcRect t="14224" r="12149" b="7705"/>
          <a:stretch/>
        </p:blipFill>
        <p:spPr>
          <a:xfrm>
            <a:off x="5312225" y="683088"/>
            <a:ext cx="3187825" cy="377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4"/>
          <p:cNvPicPr preferRelativeResize="0"/>
          <p:nvPr/>
        </p:nvPicPr>
        <p:blipFill rotWithShape="1">
          <a:blip r:embed="rId5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4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5"/>
          <p:cNvSpPr txBox="1"/>
          <p:nvPr/>
        </p:nvSpPr>
        <p:spPr>
          <a:xfrm>
            <a:off x="1744788" y="216914"/>
            <a:ext cx="5654400" cy="738900"/>
          </a:xfrm>
          <a:prstGeom prst="rect">
            <a:avLst/>
          </a:prstGeom>
          <a:solidFill>
            <a:srgbClr val="940016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Montserrat ExtraBold"/>
                <a:ea typeface="Montserrat"/>
                <a:cs typeface="Montserrat"/>
                <a:sym typeface="Montserrat"/>
              </a:rPr>
              <a:t>LOCATION DE SALLE</a:t>
            </a:r>
            <a:endParaRPr lang="fr-FR" sz="2400">
              <a:solidFill>
                <a:schemeClr val="lt1"/>
              </a:solidFill>
              <a:latin typeface="Montserrat ExtraBold"/>
              <a:ea typeface="Montserrat Black"/>
              <a:cs typeface="Montserrat Black"/>
            </a:endParaRPr>
          </a:p>
        </p:txBody>
      </p:sp>
      <p:sp>
        <p:nvSpPr>
          <p:cNvPr id="361" name="Google Shape;361;p35"/>
          <p:cNvSpPr txBox="1"/>
          <p:nvPr/>
        </p:nvSpPr>
        <p:spPr>
          <a:xfrm>
            <a:off x="1535550" y="1018065"/>
            <a:ext cx="60729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Événementialisez</a:t>
            </a: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votre</a:t>
            </a: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campagne</a:t>
            </a: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 !</a:t>
            </a:r>
            <a:endParaRPr lang="fr-FR" sz="1600">
              <a:solidFill>
                <a:schemeClr val="dk1"/>
              </a:solidFill>
              <a:latin typeface="Montserrat ExtraBold"/>
              <a:ea typeface="Montserrat Medium"/>
              <a:cs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Les salles du réseau Dulac, et </a:t>
            </a:r>
            <a:r>
              <a:rPr lang="en-US" sz="1600" dirty="0" err="1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leurs</a:t>
            </a: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espaces</a:t>
            </a: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 cocktail,</a:t>
            </a:r>
            <a:endParaRPr sz="1600">
              <a:solidFill>
                <a:schemeClr val="dk1"/>
              </a:solidFill>
              <a:latin typeface="Montserrat ExtraBold"/>
              <a:ea typeface="Montserrat Medium"/>
              <a:cs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sont</a:t>
            </a: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00" b="1" dirty="0" err="1">
                <a:solidFill>
                  <a:srgbClr val="38761D"/>
                </a:solidFill>
                <a:latin typeface="Montserrat ExtraBold"/>
                <a:ea typeface="Montserrat"/>
                <a:cs typeface="Montserrat"/>
                <a:sym typeface="Montserrat"/>
              </a:rPr>
              <a:t>disponibles</a:t>
            </a:r>
            <a:r>
              <a:rPr lang="en-US" sz="1600" b="1" dirty="0">
                <a:solidFill>
                  <a:srgbClr val="38761D"/>
                </a:solidFill>
                <a:latin typeface="Montserrat ExtraBold"/>
                <a:ea typeface="Montserrat"/>
                <a:cs typeface="Montserrat"/>
                <a:sym typeface="Montserrat"/>
              </a:rPr>
              <a:t> à la location</a:t>
            </a:r>
            <a:r>
              <a:rPr lang="en-US" sz="1600" dirty="0">
                <a:solidFill>
                  <a:schemeClr val="dk1"/>
                </a:solidFill>
                <a:latin typeface="Montserrat ExtraBold"/>
                <a:ea typeface="Montserrat Medium"/>
                <a:cs typeface="Montserrat Medium"/>
                <a:sym typeface="Montserrat Medium"/>
              </a:rPr>
              <a:t>.</a:t>
            </a:r>
            <a:endParaRPr sz="1600">
              <a:solidFill>
                <a:schemeClr val="dk1"/>
              </a:solidFill>
              <a:latin typeface="Montserrat ExtraBold"/>
              <a:ea typeface="Montserrat Medium"/>
              <a:cs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Montserrat ExtraBold"/>
              <a:ea typeface="Montserrat Medium"/>
              <a:cs typeface="Montserrat Medium"/>
            </a:endParaRPr>
          </a:p>
        </p:txBody>
      </p:sp>
      <p:pic>
        <p:nvPicPr>
          <p:cNvPr id="362" name="Google Shape;362;p35"/>
          <p:cNvPicPr preferRelativeResize="0"/>
          <p:nvPr/>
        </p:nvPicPr>
        <p:blipFill rotWithShape="1">
          <a:blip r:embed="rId3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5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4" name="Google Shape;364;p35" title="Dulac-Cinémas_0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462" y="2256537"/>
            <a:ext cx="2837724" cy="189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5" title="Dulac-Cinémas_1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8816" y="2256537"/>
            <a:ext cx="2837729" cy="189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5" title="Dulac-Cinémas_1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53139" y="2256537"/>
            <a:ext cx="2837724" cy="1891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9E3FA6-754F-4640-85FB-50A8EAA93A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090" y="4156835"/>
            <a:ext cx="1297279" cy="2758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EBB5E1-BEF9-BDB1-2DE9-D93206D6944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3751" b="43829"/>
          <a:stretch>
            <a:fillRect/>
          </a:stretch>
        </p:blipFill>
        <p:spPr>
          <a:xfrm>
            <a:off x="3010363" y="4149911"/>
            <a:ext cx="2221233" cy="2758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AC9978-0D50-9632-6C8B-C9F6008522C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3751" b="43829"/>
          <a:stretch>
            <a:fillRect/>
          </a:stretch>
        </p:blipFill>
        <p:spPr>
          <a:xfrm>
            <a:off x="5896581" y="4156667"/>
            <a:ext cx="2221233" cy="2758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6"/>
          <p:cNvSpPr txBox="1"/>
          <p:nvPr/>
        </p:nvSpPr>
        <p:spPr>
          <a:xfrm>
            <a:off x="386682" y="125806"/>
            <a:ext cx="8370637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Nous les avons mis en lumière</a:t>
            </a:r>
            <a:endParaRPr lang="fr-FR" sz="3600">
              <a:solidFill>
                <a:srgbClr val="940016"/>
              </a:solidFill>
              <a:latin typeface="Montserrat ExtraBold"/>
              <a:ea typeface="Montserrat"/>
              <a:cs typeface="Montserrat"/>
            </a:endParaRPr>
          </a:p>
        </p:txBody>
      </p:sp>
      <p:pic>
        <p:nvPicPr>
          <p:cNvPr id="375" name="Google Shape;375;p36" descr="Théâtre Silvia Monfort - Billetterie officiell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950" y="2995337"/>
            <a:ext cx="1045575" cy="1206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6"/>
          <p:cNvPicPr preferRelativeResize="0"/>
          <p:nvPr/>
        </p:nvPicPr>
        <p:blipFill rotWithShape="1">
          <a:blip r:embed="rId4">
            <a:alphaModFix/>
          </a:blip>
          <a:srcRect l="3176" t="10560" r="3400" b="11093"/>
          <a:stretch/>
        </p:blipFill>
        <p:spPr>
          <a:xfrm>
            <a:off x="4385433" y="1097225"/>
            <a:ext cx="1931161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0556" y="3126089"/>
            <a:ext cx="2173053" cy="70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6"/>
          <p:cNvPicPr preferRelativeResize="0"/>
          <p:nvPr/>
        </p:nvPicPr>
        <p:blipFill rotWithShape="1">
          <a:blip r:embed="rId6">
            <a:alphaModFix/>
          </a:blip>
          <a:srcRect l="32382" t="15749" r="34260" b="17400"/>
          <a:stretch/>
        </p:blipFill>
        <p:spPr>
          <a:xfrm>
            <a:off x="784525" y="1097225"/>
            <a:ext cx="758850" cy="15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91616" y="3008740"/>
            <a:ext cx="1107749" cy="110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50804" y="3089850"/>
            <a:ext cx="1401251" cy="778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41075" y="1097225"/>
            <a:ext cx="1846658" cy="70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6"/>
          <p:cNvPicPr preferRelativeResize="0"/>
          <p:nvPr/>
        </p:nvPicPr>
        <p:blipFill rotWithShape="1">
          <a:blip r:embed="rId10">
            <a:alphaModFix/>
          </a:blip>
          <a:srcRect l="20967" t="35446" r="22653" b="35935"/>
          <a:stretch/>
        </p:blipFill>
        <p:spPr>
          <a:xfrm>
            <a:off x="6087100" y="2227938"/>
            <a:ext cx="1651138" cy="55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81575" y="3014318"/>
            <a:ext cx="1401249" cy="929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6"/>
          <p:cNvPicPr preferRelativeResize="0"/>
          <p:nvPr/>
        </p:nvPicPr>
        <p:blipFill rotWithShape="1">
          <a:blip r:embed="rId12">
            <a:alphaModFix/>
          </a:blip>
          <a:srcRect l="6404" t="8069" r="5372" b="10417"/>
          <a:stretch/>
        </p:blipFill>
        <p:spPr>
          <a:xfrm>
            <a:off x="6814294" y="1097225"/>
            <a:ext cx="1545156" cy="77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6"/>
          <p:cNvPicPr preferRelativeResize="0"/>
          <p:nvPr/>
        </p:nvPicPr>
        <p:blipFill rotWithShape="1">
          <a:blip r:embed="rId13">
            <a:alphaModFix/>
          </a:blip>
          <a:srcRect t="25094" b="23838"/>
          <a:stretch/>
        </p:blipFill>
        <p:spPr>
          <a:xfrm>
            <a:off x="1974108" y="2090902"/>
            <a:ext cx="2492074" cy="558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79723" y="1906200"/>
            <a:ext cx="1077600" cy="107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6"/>
          <p:cNvPicPr preferRelativeResize="0"/>
          <p:nvPr/>
        </p:nvPicPr>
        <p:blipFill rotWithShape="1">
          <a:blip r:embed="rId15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6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37"/>
          <p:cNvPicPr preferRelativeResize="0"/>
          <p:nvPr/>
        </p:nvPicPr>
        <p:blipFill rotWithShape="1">
          <a:blip r:embed="rId3">
            <a:alphaModFix/>
          </a:blip>
          <a:srcRect l="12886" t="14930" r="12708" b="15466"/>
          <a:stretch/>
        </p:blipFill>
        <p:spPr>
          <a:xfrm>
            <a:off x="7646675" y="1114370"/>
            <a:ext cx="979765" cy="91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7"/>
          <p:cNvPicPr preferRelativeResize="0"/>
          <p:nvPr/>
        </p:nvPicPr>
        <p:blipFill rotWithShape="1">
          <a:blip r:embed="rId4">
            <a:alphaModFix/>
          </a:blip>
          <a:srcRect l="14940" t="33442" r="11675" b="26993"/>
          <a:stretch/>
        </p:blipFill>
        <p:spPr>
          <a:xfrm>
            <a:off x="3436353" y="1325408"/>
            <a:ext cx="1834590" cy="49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7"/>
          <p:cNvPicPr preferRelativeResize="0"/>
          <p:nvPr/>
        </p:nvPicPr>
        <p:blipFill rotWithShape="1">
          <a:blip r:embed="rId5">
            <a:alphaModFix/>
          </a:blip>
          <a:srcRect l="20911" r="19186" b="10746"/>
          <a:stretch/>
        </p:blipFill>
        <p:spPr>
          <a:xfrm>
            <a:off x="3259451" y="2319166"/>
            <a:ext cx="979773" cy="738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5359" y="1222020"/>
            <a:ext cx="1626900" cy="7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7"/>
          <p:cNvPicPr preferRelativeResize="0"/>
          <p:nvPr/>
        </p:nvPicPr>
        <p:blipFill rotWithShape="1">
          <a:blip r:embed="rId7">
            <a:alphaModFix/>
          </a:blip>
          <a:srcRect t="27441" b="24617"/>
          <a:stretch/>
        </p:blipFill>
        <p:spPr>
          <a:xfrm>
            <a:off x="6340721" y="3562032"/>
            <a:ext cx="1113475" cy="533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7"/>
          <p:cNvPicPr preferRelativeResize="0"/>
          <p:nvPr/>
        </p:nvPicPr>
        <p:blipFill rotWithShape="1">
          <a:blip r:embed="rId8">
            <a:alphaModFix/>
          </a:blip>
          <a:srcRect l="17606" t="11854" r="14935" b="11960"/>
          <a:stretch/>
        </p:blipFill>
        <p:spPr>
          <a:xfrm>
            <a:off x="580463" y="1041824"/>
            <a:ext cx="778477" cy="1061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37188" y="2299200"/>
            <a:ext cx="778475" cy="77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51600" y="3409269"/>
            <a:ext cx="839325" cy="8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17192" y="3665506"/>
            <a:ext cx="1885594" cy="32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900190" y="3581695"/>
            <a:ext cx="2143127" cy="494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28050" y="2347071"/>
            <a:ext cx="1228975" cy="682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7"/>
          <p:cNvPicPr preferRelativeResize="0"/>
          <p:nvPr/>
        </p:nvPicPr>
        <p:blipFill rotWithShape="1">
          <a:blip r:embed="rId14">
            <a:alphaModFix/>
          </a:blip>
          <a:srcRect l="10449" t="6473" r="9293" b="20550"/>
          <a:stretch/>
        </p:blipFill>
        <p:spPr>
          <a:xfrm>
            <a:off x="7600813" y="2201263"/>
            <a:ext cx="1071502" cy="97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33355" y="1344295"/>
            <a:ext cx="1328582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80463" y="3409269"/>
            <a:ext cx="839325" cy="8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83012" y="2440415"/>
            <a:ext cx="1401250" cy="496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7" descr="OUEST Paris – Ouest Paris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80475" y="2510987"/>
            <a:ext cx="1412926" cy="3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7"/>
          <p:cNvPicPr preferRelativeResize="0"/>
          <p:nvPr/>
        </p:nvPicPr>
        <p:blipFill rotWithShape="1">
          <a:blip r:embed="rId19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7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374;p36">
            <a:extLst>
              <a:ext uri="{FF2B5EF4-FFF2-40B4-BE49-F238E27FC236}">
                <a16:creationId xmlns:a16="http://schemas.microsoft.com/office/drawing/2014/main" id="{8D0CCCC4-844A-8AB4-A56C-F679D36698FC}"/>
              </a:ext>
            </a:extLst>
          </p:cNvPr>
          <p:cNvSpPr txBox="1"/>
          <p:nvPr/>
        </p:nvSpPr>
        <p:spPr>
          <a:xfrm>
            <a:off x="386682" y="125806"/>
            <a:ext cx="8370637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Nous les avons mis en lumière</a:t>
            </a:r>
            <a:endParaRPr lang="fr-FR" sz="3600">
              <a:solidFill>
                <a:srgbClr val="940016"/>
              </a:solidFill>
              <a:latin typeface="Montserrat ExtraBold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8"/>
          <p:cNvPicPr preferRelativeResize="0"/>
          <p:nvPr/>
        </p:nvPicPr>
        <p:blipFill rotWithShape="1">
          <a:blip r:embed="rId3">
            <a:alphaModFix/>
          </a:blip>
          <a:srcRect t="30061" b="29978"/>
          <a:stretch/>
        </p:blipFill>
        <p:spPr>
          <a:xfrm>
            <a:off x="2035625" y="1982845"/>
            <a:ext cx="1187625" cy="44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2113" y="2049114"/>
            <a:ext cx="1296874" cy="308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613" y="1964349"/>
            <a:ext cx="1031149" cy="477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8"/>
          <p:cNvPicPr preferRelativeResize="0"/>
          <p:nvPr/>
        </p:nvPicPr>
        <p:blipFill rotWithShape="1">
          <a:blip r:embed="rId6">
            <a:alphaModFix/>
          </a:blip>
          <a:srcRect t="28509" b="32596"/>
          <a:stretch/>
        </p:blipFill>
        <p:spPr>
          <a:xfrm>
            <a:off x="1268734" y="1173825"/>
            <a:ext cx="1664850" cy="259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97177" y="3729200"/>
            <a:ext cx="1284403" cy="55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89453" y="2806173"/>
            <a:ext cx="1126217" cy="6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8"/>
          <p:cNvPicPr preferRelativeResize="0"/>
          <p:nvPr/>
        </p:nvPicPr>
        <p:blipFill rotWithShape="1">
          <a:blip r:embed="rId9">
            <a:alphaModFix/>
          </a:blip>
          <a:srcRect t="26693" b="31714"/>
          <a:stretch/>
        </p:blipFill>
        <p:spPr>
          <a:xfrm>
            <a:off x="6614992" y="2890848"/>
            <a:ext cx="1080064" cy="4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52863" y="2902372"/>
            <a:ext cx="585525" cy="407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8"/>
          <p:cNvPicPr preferRelativeResize="0"/>
          <p:nvPr/>
        </p:nvPicPr>
        <p:blipFill rotWithShape="1">
          <a:blip r:embed="rId11">
            <a:alphaModFix/>
          </a:blip>
          <a:srcRect l="13297" r="12496"/>
          <a:stretch/>
        </p:blipFill>
        <p:spPr>
          <a:xfrm>
            <a:off x="6904336" y="1928100"/>
            <a:ext cx="585514" cy="55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41403" y="3757525"/>
            <a:ext cx="761823" cy="4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8"/>
          <p:cNvPicPr preferRelativeResize="0"/>
          <p:nvPr/>
        </p:nvPicPr>
        <p:blipFill rotWithShape="1">
          <a:blip r:embed="rId13">
            <a:alphaModFix/>
          </a:blip>
          <a:srcRect l="19619" t="17597" r="19277" b="26608"/>
          <a:stretch/>
        </p:blipFill>
        <p:spPr>
          <a:xfrm>
            <a:off x="3975532" y="3798943"/>
            <a:ext cx="1187625" cy="41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438109" y="2872170"/>
            <a:ext cx="919075" cy="46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8"/>
          <p:cNvPicPr preferRelativeResize="0"/>
          <p:nvPr/>
        </p:nvPicPr>
        <p:blipFill rotWithShape="1">
          <a:blip r:embed="rId15">
            <a:alphaModFix/>
          </a:blip>
          <a:srcRect t="26291" b="24683"/>
          <a:stretch/>
        </p:blipFill>
        <p:spPr>
          <a:xfrm>
            <a:off x="605612" y="2974987"/>
            <a:ext cx="1524100" cy="262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96026" y="926163"/>
            <a:ext cx="844125" cy="79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8"/>
          <p:cNvPicPr preferRelativeResize="0"/>
          <p:nvPr/>
        </p:nvPicPr>
        <p:blipFill rotWithShape="1">
          <a:blip r:embed="rId17">
            <a:alphaModFix/>
          </a:blip>
          <a:srcRect l="22289" t="3119" r="20921"/>
          <a:stretch/>
        </p:blipFill>
        <p:spPr>
          <a:xfrm>
            <a:off x="4873478" y="2859560"/>
            <a:ext cx="306824" cy="4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51613" y="1126801"/>
            <a:ext cx="1401250" cy="35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888713" y="1903032"/>
            <a:ext cx="649675" cy="600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457108" y="3704137"/>
            <a:ext cx="2531844" cy="6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338104" y="1107211"/>
            <a:ext cx="919076" cy="392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661700" y="1103256"/>
            <a:ext cx="1485393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8"/>
          <p:cNvPicPr preferRelativeResize="0"/>
          <p:nvPr/>
        </p:nvPicPr>
        <p:blipFill rotWithShape="1">
          <a:blip r:embed="rId23">
            <a:alphaModFix/>
          </a:blip>
          <a:srcRect t="12905" r="5303" b="30715"/>
          <a:stretch/>
        </p:blipFill>
        <p:spPr>
          <a:xfrm>
            <a:off x="7547125" y="3704137"/>
            <a:ext cx="991275" cy="588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8"/>
          <p:cNvPicPr preferRelativeResize="0"/>
          <p:nvPr/>
        </p:nvPicPr>
        <p:blipFill rotWithShape="1">
          <a:blip r:embed="rId24">
            <a:alphaModFix/>
          </a:blip>
          <a:srcRect l="25597" t="24691" r="25129" b="26605"/>
          <a:stretch/>
        </p:blipFill>
        <p:spPr>
          <a:xfrm>
            <a:off x="5317849" y="1987710"/>
            <a:ext cx="1187624" cy="431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8" descr="Metropolitan Film &amp; Vidéo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387520" y="2684298"/>
            <a:ext cx="844125" cy="84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8"/>
          <p:cNvPicPr preferRelativeResize="0"/>
          <p:nvPr/>
        </p:nvPicPr>
        <p:blipFill rotWithShape="1">
          <a:blip r:embed="rId26">
            <a:alphaModFix/>
          </a:blip>
          <a:srcRect l="10417" t="29169" r="8321" b="29442"/>
          <a:stretch/>
        </p:blipFill>
        <p:spPr>
          <a:xfrm>
            <a:off x="7544697" y="4674075"/>
            <a:ext cx="1504752" cy="4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8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940016"/>
          </a:solidFill>
          <a:ln w="9525" cap="flat" cmpd="sng">
            <a:solidFill>
              <a:srgbClr val="9400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374;p36">
            <a:extLst>
              <a:ext uri="{FF2B5EF4-FFF2-40B4-BE49-F238E27FC236}">
                <a16:creationId xmlns:a16="http://schemas.microsoft.com/office/drawing/2014/main" id="{C952F9AE-958B-E215-3ECC-E13E9E539ACA}"/>
              </a:ext>
            </a:extLst>
          </p:cNvPr>
          <p:cNvSpPr txBox="1"/>
          <p:nvPr/>
        </p:nvSpPr>
        <p:spPr>
          <a:xfrm>
            <a:off x="386682" y="125806"/>
            <a:ext cx="8370637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940016"/>
                </a:solidFill>
                <a:latin typeface="Montserrat ExtraBold"/>
                <a:ea typeface="Montserrat"/>
                <a:cs typeface="Montserrat"/>
                <a:sym typeface="Montserrat"/>
              </a:rPr>
              <a:t>Nous les avons mis en lumière</a:t>
            </a:r>
            <a:endParaRPr lang="fr-FR" sz="3600">
              <a:solidFill>
                <a:srgbClr val="940016"/>
              </a:solidFill>
              <a:latin typeface="Montserrat ExtraBold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0016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9"/>
          <p:cNvSpPr/>
          <p:nvPr/>
        </p:nvSpPr>
        <p:spPr>
          <a:xfrm>
            <a:off x="529499" y="2154669"/>
            <a:ext cx="7489500" cy="2171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F7E3"/>
                </a:solidFill>
                <a:latin typeface="Montserrat"/>
                <a:ea typeface="Montserrat"/>
                <a:cs typeface="Montserrat"/>
                <a:sym typeface="Montserrat"/>
              </a:rPr>
              <a:t>Maxime Delpech, </a:t>
            </a:r>
            <a:r>
              <a:rPr lang="en-US" b="1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</a:rPr>
              <a:t>directeur commercial</a:t>
            </a:r>
            <a:endParaRPr b="1" dirty="0">
              <a:solidFill>
                <a:srgbClr val="FDBC6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u="sng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mdelpech@marceaumedia.com</a:t>
            </a:r>
            <a:r>
              <a:rPr lang="en-US" b="1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</a:rPr>
              <a:t> | 01.75.44.65.13</a:t>
            </a:r>
            <a:endParaRPr b="1" dirty="0">
              <a:solidFill>
                <a:srgbClr val="FDBC6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fr-FR" b="1" dirty="0">
                <a:solidFill>
                  <a:srgbClr val="FFF7E3"/>
                </a:solidFill>
                <a:latin typeface="Montserrat"/>
                <a:ea typeface="Montserrat"/>
                <a:cs typeface="Montserrat"/>
                <a:sym typeface="Montserrat"/>
              </a:rPr>
              <a:t>Étoile Strepenne</a:t>
            </a:r>
            <a:r>
              <a:rPr lang="fr-FR" b="1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</a:rPr>
              <a:t>, chargée de développement commercial et événementiel</a:t>
            </a:r>
            <a:endParaRPr lang="fr-FR" dirty="0">
              <a:solidFill>
                <a:srgbClr val="FDBC6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fr-FR" b="1" u="sng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estrepenne@dulaccinemas.com</a:t>
            </a:r>
            <a:r>
              <a:rPr lang="fr-FR" b="1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</a:rPr>
              <a:t> | 01.75.44.65.14</a:t>
            </a:r>
          </a:p>
          <a:p>
            <a:pPr lvl="0"/>
            <a:endParaRPr lang="fr-FR" b="1" dirty="0">
              <a:solidFill>
                <a:srgbClr val="FDBC6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fr-FR" b="1" dirty="0">
                <a:solidFill>
                  <a:srgbClr val="FFF7E3"/>
                </a:solidFill>
                <a:latin typeface="Montserrat"/>
                <a:ea typeface="Montserrat"/>
                <a:cs typeface="Montserrat"/>
                <a:sym typeface="Montserrat"/>
              </a:rPr>
              <a:t>Alice Gabilliet</a:t>
            </a:r>
            <a:r>
              <a:rPr lang="fr-FR" b="1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</a:rPr>
              <a:t>, responsable des privatisations</a:t>
            </a:r>
          </a:p>
          <a:p>
            <a:r>
              <a:rPr lang="fr-FR" b="1" u="sng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privatisations@dulaccinemas.com</a:t>
            </a:r>
            <a:r>
              <a:rPr lang="fr-FR" b="1" dirty="0">
                <a:solidFill>
                  <a:srgbClr val="FDBC65"/>
                </a:solidFill>
                <a:latin typeface="Montserrat"/>
                <a:ea typeface="Montserrat"/>
                <a:cs typeface="Montserrat"/>
                <a:sym typeface="Montserrat"/>
              </a:rPr>
              <a:t> | 01.77.37.00.70</a:t>
            </a:r>
            <a:endParaRPr b="1" dirty="0">
              <a:solidFill>
                <a:srgbClr val="FDBC6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39"/>
          <p:cNvSpPr/>
          <p:nvPr/>
        </p:nvSpPr>
        <p:spPr>
          <a:xfrm>
            <a:off x="0" y="4689525"/>
            <a:ext cx="7489500" cy="400200"/>
          </a:xfrm>
          <a:prstGeom prst="rect">
            <a:avLst/>
          </a:prstGeom>
          <a:solidFill>
            <a:srgbClr val="FDBC65"/>
          </a:solidFill>
          <a:ln w="9525" cap="flat" cmpd="sng">
            <a:solidFill>
              <a:srgbClr val="FDB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9" name="Google Shape;449;p39"/>
          <p:cNvPicPr preferRelativeResize="0"/>
          <p:nvPr/>
        </p:nvPicPr>
        <p:blipFill rotWithShape="1">
          <a:blip r:embed="rId6">
            <a:alphaModFix/>
          </a:blip>
          <a:srcRect t="25810" b="26356"/>
          <a:stretch/>
        </p:blipFill>
        <p:spPr>
          <a:xfrm>
            <a:off x="2306238" y="571675"/>
            <a:ext cx="4531526" cy="12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9"/>
          <p:cNvPicPr preferRelativeResize="0"/>
          <p:nvPr/>
        </p:nvPicPr>
        <p:blipFill rotWithShape="1">
          <a:blip r:embed="rId6">
            <a:alphaModFix/>
          </a:blip>
          <a:srcRect t="25810" b="26356"/>
          <a:stretch/>
        </p:blipFill>
        <p:spPr>
          <a:xfrm>
            <a:off x="7615599" y="4709113"/>
            <a:ext cx="1341802" cy="36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852</Words>
  <Application>Microsoft Office PowerPoint</Application>
  <PresentationFormat>Affichage à l'écran (16:9)</PresentationFormat>
  <Paragraphs>224</Paragraphs>
  <Slides>24</Slides>
  <Notes>24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Maxime Delpech</cp:lastModifiedBy>
  <cp:revision>70</cp:revision>
  <dcterms:modified xsi:type="dcterms:W3CDTF">2026-10-08T10:04:39Z</dcterms:modified>
</cp:coreProperties>
</file>